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4" r:id="rId1"/>
  </p:sldMasterIdLst>
  <p:notesMasterIdLst>
    <p:notesMasterId r:id="rId32"/>
  </p:notesMasterIdLst>
  <p:handoutMasterIdLst>
    <p:handoutMasterId r:id="rId33"/>
  </p:handoutMasterIdLst>
  <p:sldIdLst>
    <p:sldId id="418" r:id="rId2"/>
    <p:sldId id="327" r:id="rId3"/>
    <p:sldId id="609" r:id="rId4"/>
    <p:sldId id="616" r:id="rId5"/>
    <p:sldId id="261" r:id="rId6"/>
    <p:sldId id="262" r:id="rId7"/>
    <p:sldId id="608" r:id="rId8"/>
    <p:sldId id="350" r:id="rId9"/>
    <p:sldId id="594" r:id="rId10"/>
    <p:sldId id="615" r:id="rId11"/>
    <p:sldId id="598" r:id="rId12"/>
    <p:sldId id="617" r:id="rId13"/>
    <p:sldId id="602" r:id="rId14"/>
    <p:sldId id="611" r:id="rId15"/>
    <p:sldId id="588" r:id="rId16"/>
    <p:sldId id="603" r:id="rId17"/>
    <p:sldId id="604" r:id="rId18"/>
    <p:sldId id="591" r:id="rId19"/>
    <p:sldId id="589" r:id="rId20"/>
    <p:sldId id="607" r:id="rId21"/>
    <p:sldId id="260" r:id="rId22"/>
    <p:sldId id="338" r:id="rId23"/>
    <p:sldId id="337" r:id="rId24"/>
    <p:sldId id="354" r:id="rId25"/>
    <p:sldId id="610" r:id="rId26"/>
    <p:sldId id="613" r:id="rId27"/>
    <p:sldId id="612" r:id="rId28"/>
    <p:sldId id="605" r:id="rId29"/>
    <p:sldId id="606" r:id="rId30"/>
    <p:sldId id="336" r:id="rId31"/>
  </p:sldIdLst>
  <p:sldSz cx="12192000" cy="6858000"/>
  <p:notesSz cx="6858000" cy="9144000"/>
  <p:embeddedFontLst>
    <p:embeddedFont>
      <p:font typeface="Arial Nova" panose="020B0504020202020204" pitchFamily="34" charset="0"/>
      <p:regular r:id="rId34"/>
      <p:bold r:id="rId35"/>
      <p:italic r:id="rId36"/>
      <p:boldItalic r:id="rId37"/>
    </p:embeddedFont>
    <p:embeddedFont>
      <p:font typeface="Arial Nova Cond" panose="020F0502020204030204" pitchFamily="3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Roboto Slab" pitchFamily="2" charset="0"/>
      <p:regular r:id="rId47"/>
      <p:bold r:id="rId48"/>
    </p:embeddedFont>
    <p:embeddedFont>
      <p:font typeface="Roboto Slab SemiBold" pitchFamily="2" charset="0"/>
      <p:regular r:id="rId49"/>
      <p:bold r:id="rId50"/>
    </p:embeddedFont>
    <p:embeddedFont>
      <p:font typeface="STIX Two Math" panose="02020603050405020304" pitchFamily="18" charset="0"/>
      <p:regular r:id="rId51"/>
    </p:embeddedFont>
    <p:embeddedFont>
      <p:font typeface="Trade Gothic Next" panose="020B0503040303020004" pitchFamily="34" charset="0"/>
      <p:regular r:id="rId52"/>
      <p:bold r:id="rId53"/>
      <p:italic r:id="rId54"/>
      <p:bold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g, Hyo" initials="KH" lastIdx="1" clrIdx="0">
    <p:extLst>
      <p:ext uri="{19B8F6BF-5375-455C-9EA6-DF929625EA0E}">
        <p15:presenceInfo xmlns:p15="http://schemas.microsoft.com/office/powerpoint/2012/main" userId="Kang, H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70C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532"/>
    <a:srgbClr val="8B2323"/>
    <a:srgbClr val="0F3C9B"/>
    <a:srgbClr val="FFF5D9"/>
    <a:srgbClr val="FFF2CC"/>
    <a:srgbClr val="FFE699"/>
    <a:srgbClr val="991B1E"/>
    <a:srgbClr val="FFFF00"/>
    <a:srgbClr val="CDAA7D"/>
    <a:srgbClr val="F0EB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4" autoAdjust="0"/>
    <p:restoredTop sz="86585" autoAdjust="0"/>
  </p:normalViewPr>
  <p:slideViewPr>
    <p:cSldViewPr snapToGrid="0">
      <p:cViewPr varScale="1">
        <p:scale>
          <a:sx n="96" d="100"/>
          <a:sy n="96" d="100"/>
        </p:scale>
        <p:origin x="192" y="624"/>
      </p:cViewPr>
      <p:guideLst/>
    </p:cSldViewPr>
  </p:slideViewPr>
  <p:outlineViewPr>
    <p:cViewPr>
      <p:scale>
        <a:sx n="33" d="100"/>
        <a:sy n="33" d="100"/>
      </p:scale>
      <p:origin x="0" y="-96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9" d="100"/>
          <a:sy n="129" d="100"/>
        </p:scale>
        <p:origin x="3808" y="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Google%20Drive\Drive%20Sync\My%20Research%20in%20Progress\Non-competes%20CALIFORNIA%20(with%20YW)\CA1998%20Project%20-%20Shared\Analysis_Jan2020%20(Current)\Lexis%20Legal%20Cases\1998%20Case%20Citations.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Sheet2!$D$2:$D$394</cx:f>
        <cx:lvl ptCount="393" formatCode="General">
          <cx:pt idx="0">1969</cx:pt>
          <cx:pt idx="1">880</cx:pt>
          <cx:pt idx="2">767</cx:pt>
          <cx:pt idx="3">448</cx:pt>
          <cx:pt idx="4">423</cx:pt>
          <cx:pt idx="5">376</cx:pt>
          <cx:pt idx="6">288</cx:pt>
          <cx:pt idx="7">283</cx:pt>
          <cx:pt idx="8">243</cx:pt>
          <cx:pt idx="9">235</cx:pt>
          <cx:pt idx="10">229</cx:pt>
          <cx:pt idx="11">226</cx:pt>
          <cx:pt idx="12">219</cx:pt>
          <cx:pt idx="13">213</cx:pt>
          <cx:pt idx="14">201</cx:pt>
          <cx:pt idx="15">198</cx:pt>
          <cx:pt idx="16">189</cx:pt>
          <cx:pt idx="17">183</cx:pt>
          <cx:pt idx="18">173</cx:pt>
          <cx:pt idx="19">170</cx:pt>
          <cx:pt idx="20">165</cx:pt>
          <cx:pt idx="21">163</cx:pt>
          <cx:pt idx="22">154</cx:pt>
          <cx:pt idx="23">154</cx:pt>
          <cx:pt idx="24">137</cx:pt>
          <cx:pt idx="25">135</cx:pt>
          <cx:pt idx="26">131</cx:pt>
          <cx:pt idx="27">131</cx:pt>
          <cx:pt idx="28">129</cx:pt>
          <cx:pt idx="29">126</cx:pt>
          <cx:pt idx="30">124</cx:pt>
          <cx:pt idx="31">121</cx:pt>
          <cx:pt idx="32">120</cx:pt>
          <cx:pt idx="33">117</cx:pt>
          <cx:pt idx="34">111</cx:pt>
          <cx:pt idx="35">109</cx:pt>
          <cx:pt idx="36">106</cx:pt>
          <cx:pt idx="37">105</cx:pt>
          <cx:pt idx="38">96</cx:pt>
          <cx:pt idx="39">95</cx:pt>
          <cx:pt idx="40">89</cx:pt>
          <cx:pt idx="41">86</cx:pt>
          <cx:pt idx="42">76</cx:pt>
          <cx:pt idx="43">76</cx:pt>
          <cx:pt idx="44">75</cx:pt>
          <cx:pt idx="45">73</cx:pt>
          <cx:pt idx="46">72</cx:pt>
          <cx:pt idx="47">72</cx:pt>
          <cx:pt idx="48">70</cx:pt>
          <cx:pt idx="49">69</cx:pt>
          <cx:pt idx="50">69</cx:pt>
          <cx:pt idx="51">69</cx:pt>
          <cx:pt idx="52">66</cx:pt>
          <cx:pt idx="53">65</cx:pt>
          <cx:pt idx="54">65</cx:pt>
          <cx:pt idx="55">62</cx:pt>
          <cx:pt idx="56">61</cx:pt>
          <cx:pt idx="57">59</cx:pt>
          <cx:pt idx="58">58</cx:pt>
          <cx:pt idx="59">57</cx:pt>
          <cx:pt idx="60">57</cx:pt>
          <cx:pt idx="61">55</cx:pt>
          <cx:pt idx="62">52</cx:pt>
          <cx:pt idx="63">52</cx:pt>
          <cx:pt idx="64">51</cx:pt>
          <cx:pt idx="65">51</cx:pt>
          <cx:pt idx="66">51</cx:pt>
          <cx:pt idx="67">51</cx:pt>
          <cx:pt idx="68">48</cx:pt>
          <cx:pt idx="69">48</cx:pt>
          <cx:pt idx="70">48</cx:pt>
          <cx:pt idx="71">47</cx:pt>
          <cx:pt idx="72">47</cx:pt>
          <cx:pt idx="73">45</cx:pt>
          <cx:pt idx="74">45</cx:pt>
          <cx:pt idx="75">44</cx:pt>
          <cx:pt idx="76">44</cx:pt>
          <cx:pt idx="77">43</cx:pt>
          <cx:pt idx="78">42</cx:pt>
          <cx:pt idx="79">42</cx:pt>
          <cx:pt idx="80">41</cx:pt>
          <cx:pt idx="81">41</cx:pt>
          <cx:pt idx="82">41</cx:pt>
          <cx:pt idx="83">40</cx:pt>
          <cx:pt idx="84">40</cx:pt>
          <cx:pt idx="85">39</cx:pt>
          <cx:pt idx="86">39</cx:pt>
          <cx:pt idx="87">38</cx:pt>
          <cx:pt idx="88">36</cx:pt>
          <cx:pt idx="89">35</cx:pt>
          <cx:pt idx="90">35</cx:pt>
          <cx:pt idx="91">35</cx:pt>
          <cx:pt idx="92">34</cx:pt>
          <cx:pt idx="93">34</cx:pt>
          <cx:pt idx="94">33</cx:pt>
          <cx:pt idx="95">33</cx:pt>
          <cx:pt idx="96">32</cx:pt>
          <cx:pt idx="97">32</cx:pt>
          <cx:pt idx="98">32</cx:pt>
          <cx:pt idx="99">32</cx:pt>
          <cx:pt idx="100">32</cx:pt>
          <cx:pt idx="101">32</cx:pt>
          <cx:pt idx="102">31</cx:pt>
          <cx:pt idx="103">31</cx:pt>
          <cx:pt idx="104">31</cx:pt>
          <cx:pt idx="105">30</cx:pt>
          <cx:pt idx="106">30</cx:pt>
          <cx:pt idx="107">30</cx:pt>
          <cx:pt idx="108">30</cx:pt>
          <cx:pt idx="109">30</cx:pt>
          <cx:pt idx="110">29</cx:pt>
          <cx:pt idx="111">29</cx:pt>
          <cx:pt idx="112">29</cx:pt>
          <cx:pt idx="113">28</cx:pt>
          <cx:pt idx="114">28</cx:pt>
          <cx:pt idx="115">28</cx:pt>
          <cx:pt idx="116">27</cx:pt>
          <cx:pt idx="117">27</cx:pt>
          <cx:pt idx="118">27</cx:pt>
          <cx:pt idx="119">26</cx:pt>
          <cx:pt idx="120">25</cx:pt>
          <cx:pt idx="121">25</cx:pt>
          <cx:pt idx="122">25</cx:pt>
          <cx:pt idx="123">24</cx:pt>
          <cx:pt idx="124">24</cx:pt>
          <cx:pt idx="125">24</cx:pt>
          <cx:pt idx="126">24</cx:pt>
          <cx:pt idx="127">24</cx:pt>
          <cx:pt idx="128">23</cx:pt>
          <cx:pt idx="129">23</cx:pt>
          <cx:pt idx="130">23</cx:pt>
          <cx:pt idx="131">23</cx:pt>
          <cx:pt idx="132">23</cx:pt>
          <cx:pt idx="133">23</cx:pt>
          <cx:pt idx="134">23</cx:pt>
          <cx:pt idx="135">22</cx:pt>
          <cx:pt idx="136">22</cx:pt>
          <cx:pt idx="137">21</cx:pt>
          <cx:pt idx="138">21</cx:pt>
          <cx:pt idx="139">21</cx:pt>
          <cx:pt idx="140">21</cx:pt>
          <cx:pt idx="141">21</cx:pt>
          <cx:pt idx="142">20</cx:pt>
          <cx:pt idx="143">20</cx:pt>
          <cx:pt idx="144">20</cx:pt>
          <cx:pt idx="145">19</cx:pt>
          <cx:pt idx="146">19</cx:pt>
          <cx:pt idx="147">19</cx:pt>
          <cx:pt idx="148">18</cx:pt>
          <cx:pt idx="149">18</cx:pt>
          <cx:pt idx="150">18</cx:pt>
          <cx:pt idx="151">17</cx:pt>
          <cx:pt idx="152">17</cx:pt>
          <cx:pt idx="153">16</cx:pt>
          <cx:pt idx="154">16</cx:pt>
          <cx:pt idx="155">16</cx:pt>
          <cx:pt idx="156">16</cx:pt>
          <cx:pt idx="157">15</cx:pt>
          <cx:pt idx="158">15</cx:pt>
          <cx:pt idx="159">15</cx:pt>
          <cx:pt idx="160">15</cx:pt>
          <cx:pt idx="161">14</cx:pt>
          <cx:pt idx="162">14</cx:pt>
          <cx:pt idx="163">14</cx:pt>
          <cx:pt idx="164">14</cx:pt>
          <cx:pt idx="165">14</cx:pt>
          <cx:pt idx="166">13</cx:pt>
          <cx:pt idx="167">13</cx:pt>
          <cx:pt idx="168">13</cx:pt>
          <cx:pt idx="169">13</cx:pt>
          <cx:pt idx="170">13</cx:pt>
          <cx:pt idx="171">13</cx:pt>
          <cx:pt idx="172">12</cx:pt>
          <cx:pt idx="173">12</cx:pt>
          <cx:pt idx="174">12</cx:pt>
          <cx:pt idx="175">12</cx:pt>
          <cx:pt idx="176">12</cx:pt>
          <cx:pt idx="177">12</cx:pt>
          <cx:pt idx="178">12</cx:pt>
          <cx:pt idx="179">12</cx:pt>
          <cx:pt idx="180">11</cx:pt>
          <cx:pt idx="181">11</cx:pt>
          <cx:pt idx="182">11</cx:pt>
          <cx:pt idx="183">11</cx:pt>
          <cx:pt idx="184">11</cx:pt>
          <cx:pt idx="185">11</cx:pt>
          <cx:pt idx="186">11</cx:pt>
          <cx:pt idx="187">11</cx:pt>
          <cx:pt idx="188">11</cx:pt>
          <cx:pt idx="189">11</cx:pt>
          <cx:pt idx="190">11</cx:pt>
          <cx:pt idx="191">10</cx:pt>
          <cx:pt idx="192">10</cx:pt>
          <cx:pt idx="193">10</cx:pt>
          <cx:pt idx="194">10</cx:pt>
          <cx:pt idx="195">10</cx:pt>
          <cx:pt idx="196">10</cx:pt>
          <cx:pt idx="197">10</cx:pt>
          <cx:pt idx="198">9</cx:pt>
          <cx:pt idx="199">9</cx:pt>
          <cx:pt idx="200">9</cx:pt>
          <cx:pt idx="201">9</cx:pt>
          <cx:pt idx="202">9</cx:pt>
          <cx:pt idx="203">9</cx:pt>
          <cx:pt idx="204">8</cx:pt>
          <cx:pt idx="205">8</cx:pt>
          <cx:pt idx="206">8</cx:pt>
          <cx:pt idx="207">8</cx:pt>
          <cx:pt idx="208">8</cx:pt>
          <cx:pt idx="209">8</cx:pt>
          <cx:pt idx="210">8</cx:pt>
          <cx:pt idx="211">8</cx:pt>
          <cx:pt idx="212">8</cx:pt>
          <cx:pt idx="213">8</cx:pt>
          <cx:pt idx="214">7</cx:pt>
          <cx:pt idx="215">7</cx:pt>
          <cx:pt idx="216">7</cx:pt>
          <cx:pt idx="217">7</cx:pt>
          <cx:pt idx="218">7</cx:pt>
          <cx:pt idx="219">7</cx:pt>
          <cx:pt idx="220">7</cx:pt>
          <cx:pt idx="221">7</cx:pt>
          <cx:pt idx="222">7</cx:pt>
          <cx:pt idx="223">7</cx:pt>
          <cx:pt idx="224">7</cx:pt>
          <cx:pt idx="225">7</cx:pt>
          <cx:pt idx="226">7</cx:pt>
          <cx:pt idx="227">7</cx:pt>
          <cx:pt idx="228">6</cx:pt>
          <cx:pt idx="229">6</cx:pt>
          <cx:pt idx="230">6</cx:pt>
          <cx:pt idx="231">6</cx:pt>
          <cx:pt idx="232">6</cx:pt>
          <cx:pt idx="233">6</cx:pt>
          <cx:pt idx="234">6</cx:pt>
          <cx:pt idx="235">6</cx:pt>
          <cx:pt idx="236">6</cx:pt>
          <cx:pt idx="237">6</cx:pt>
          <cx:pt idx="238">6</cx:pt>
          <cx:pt idx="239">5</cx:pt>
          <cx:pt idx="240">5</cx:pt>
          <cx:pt idx="241">5</cx:pt>
          <cx:pt idx="242">5</cx:pt>
          <cx:pt idx="243">5</cx:pt>
          <cx:pt idx="244">5</cx:pt>
          <cx:pt idx="245">5</cx:pt>
          <cx:pt idx="246">5</cx:pt>
          <cx:pt idx="247">5</cx:pt>
          <cx:pt idx="248">5</cx:pt>
          <cx:pt idx="249">5</cx:pt>
          <cx:pt idx="250">5</cx:pt>
          <cx:pt idx="251">5</cx:pt>
          <cx:pt idx="252">5</cx:pt>
          <cx:pt idx="253">4</cx:pt>
          <cx:pt idx="254">4</cx:pt>
          <cx:pt idx="255">4</cx:pt>
          <cx:pt idx="256">4</cx:pt>
          <cx:pt idx="257">4</cx:pt>
          <cx:pt idx="258">4</cx:pt>
          <cx:pt idx="259">4</cx:pt>
          <cx:pt idx="260">4</cx:pt>
          <cx:pt idx="261">4</cx:pt>
          <cx:pt idx="262">3</cx:pt>
          <cx:pt idx="263">3</cx:pt>
          <cx:pt idx="264">3</cx:pt>
          <cx:pt idx="265">3</cx:pt>
          <cx:pt idx="266">3</cx:pt>
          <cx:pt idx="267">3</cx:pt>
          <cx:pt idx="268">3</cx:pt>
          <cx:pt idx="269">3</cx:pt>
          <cx:pt idx="270">3</cx:pt>
          <cx:pt idx="271">3</cx:pt>
          <cx:pt idx="272">3</cx:pt>
          <cx:pt idx="273">3</cx:pt>
          <cx:pt idx="274">3</cx:pt>
          <cx:pt idx="275">3</cx:pt>
          <cx:pt idx="276">3</cx:pt>
          <cx:pt idx="277">3</cx:pt>
          <cx:pt idx="278">3</cx:pt>
          <cx:pt idx="279">3</cx:pt>
          <cx:pt idx="280">3</cx:pt>
          <cx:pt idx="281">3</cx:pt>
          <cx:pt idx="282">2</cx:pt>
          <cx:pt idx="283">2</cx:pt>
          <cx:pt idx="284">2</cx:pt>
          <cx:pt idx="285">2</cx:pt>
          <cx:pt idx="286">2</cx:pt>
          <cx:pt idx="287">2</cx:pt>
          <cx:pt idx="288">2</cx:pt>
          <cx:pt idx="289">2</cx:pt>
          <cx:pt idx="290">2</cx:pt>
          <cx:pt idx="291">2</cx:pt>
          <cx:pt idx="292">2</cx:pt>
          <cx:pt idx="293">2</cx:pt>
          <cx:pt idx="294">2</cx:pt>
          <cx:pt idx="295">2</cx:pt>
          <cx:pt idx="296">2</cx:pt>
          <cx:pt idx="297">1</cx:pt>
          <cx:pt idx="298">1</cx:pt>
          <cx:pt idx="299">1</cx:pt>
          <cx:pt idx="300">1</cx:pt>
          <cx:pt idx="301">1</cx:pt>
          <cx:pt idx="302">1</cx:pt>
          <cx:pt idx="303">1</cx:pt>
          <cx:pt idx="304">1</cx:pt>
          <cx:pt idx="305">1</cx:pt>
          <cx:pt idx="306">1</cx:pt>
          <cx:pt idx="307">1</cx:pt>
          <cx:pt idx="308">1</cx:pt>
          <cx:pt idx="309">1</cx:pt>
          <cx:pt idx="310">1</cx:pt>
          <cx:pt idx="311">1</cx:pt>
          <cx:pt idx="312">1</cx:pt>
          <cx:pt idx="313">1</cx:pt>
          <cx:pt idx="314">1</cx:pt>
          <cx:pt idx="315">1</cx:pt>
          <cx:pt idx="316">1</cx:pt>
          <cx:pt idx="317">1</cx:pt>
          <cx:pt idx="318">1</cx:pt>
          <cx:pt idx="319">1</cx:pt>
          <cx:pt idx="320">1</cx:pt>
          <cx:pt idx="321">1</cx:pt>
          <cx:pt idx="322">1</cx:pt>
          <cx:pt idx="323">1</cx:pt>
          <cx:pt idx="324">1</cx:pt>
          <cx:pt idx="325">1</cx:pt>
          <cx:pt idx="326">1</cx:pt>
          <cx:pt idx="327">1</cx:pt>
          <cx:pt idx="328">1</cx:pt>
          <cx:pt idx="329">1</cx:pt>
          <cx:pt idx="330">1</cx:pt>
          <cx:pt idx="331">1</cx:pt>
          <cx:pt idx="332">0</cx:pt>
          <cx:pt idx="333">0</cx:pt>
          <cx:pt idx="334">0</cx:pt>
          <cx:pt idx="335">0</cx:pt>
          <cx:pt idx="336">0</cx:pt>
          <cx:pt idx="337">0</cx:pt>
          <cx:pt idx="338">0</cx:pt>
          <cx:pt idx="339">0</cx:pt>
          <cx:pt idx="340">0</cx:pt>
          <cx:pt idx="341">0</cx:pt>
          <cx:pt idx="342">0</cx:pt>
          <cx:pt idx="343">0</cx:pt>
          <cx:pt idx="344">0</cx:pt>
          <cx:pt idx="345">0</cx:pt>
          <cx:pt idx="346">0</cx:pt>
          <cx:pt idx="347">0</cx:pt>
          <cx:pt idx="348">0</cx:pt>
          <cx:pt idx="349">0</cx:pt>
          <cx:pt idx="350">0</cx:pt>
          <cx:pt idx="351">0</cx:pt>
          <cx:pt idx="352">0</cx:pt>
          <cx:pt idx="353">0</cx:pt>
          <cx:pt idx="354">0</cx:pt>
          <cx:pt idx="355">0</cx:pt>
          <cx:pt idx="356">0</cx:pt>
          <cx:pt idx="357">0</cx:pt>
          <cx:pt idx="358">0</cx:pt>
          <cx:pt idx="359">0</cx:pt>
          <cx:pt idx="360">0</cx:pt>
          <cx:pt idx="361">0</cx:pt>
          <cx:pt idx="362">0</cx:pt>
          <cx:pt idx="363">0</cx:pt>
          <cx:pt idx="364">0</cx:pt>
          <cx:pt idx="365">0</cx:pt>
          <cx:pt idx="366">0</cx:pt>
          <cx:pt idx="367">0</cx:pt>
          <cx:pt idx="368">0</cx:pt>
          <cx:pt idx="369">0</cx:pt>
          <cx:pt idx="370">0</cx:pt>
          <cx:pt idx="371">0</cx:pt>
          <cx:pt idx="372">0</cx:pt>
          <cx:pt idx="373">0</cx:pt>
          <cx:pt idx="374">0</cx:pt>
          <cx:pt idx="375">0</cx:pt>
          <cx:pt idx="376">0</cx:pt>
          <cx:pt idx="377">0</cx:pt>
          <cx:pt idx="378">0</cx:pt>
          <cx:pt idx="379">0</cx:pt>
          <cx:pt idx="380">0</cx:pt>
          <cx:pt idx="381">0</cx:pt>
          <cx:pt idx="382">0</cx:pt>
          <cx:pt idx="383">0</cx:pt>
          <cx:pt idx="384">0</cx:pt>
          <cx:pt idx="385">0</cx:pt>
          <cx:pt idx="386">0</cx:pt>
          <cx:pt idx="387">0</cx:pt>
          <cx:pt idx="388">0</cx:pt>
          <cx:pt idx="389">0</cx:pt>
          <cx:pt idx="390">0</cx:pt>
          <cx:pt idx="391">0</cx:pt>
          <cx:pt idx="392">0</cx:pt>
        </cx:lvl>
      </cx:numDim>
    </cx:data>
  </cx:chartData>
  <cx:chart>
    <cx:plotArea>
      <cx:plotAreaRegion>
        <cx:series layoutId="clusteredColumn" uniqueId="{E6F9CF1C-69DD-4DD8-955B-80264D1CC851}">
          <cx:spPr>
            <a:solidFill>
              <a:schemeClr val="tx1">
                <a:lumMod val="50000"/>
                <a:lumOff val="50000"/>
              </a:schemeClr>
            </a:solidFill>
          </cx:spPr>
          <cx:dataLabels pos="outEnd">
            <cx:txPr>
              <a:bodyPr vertOverflow="overflow" horzOverflow="overflow" wrap="square" lIns="0" tIns="0" rIns="0" bIns="0"/>
              <a:lstStyle/>
              <a:p>
                <a:pPr algn="ctr" rtl="0">
                  <a:defRPr sz="1100" b="0" i="0">
                    <a:solidFill>
                      <a:schemeClr val="tx1"/>
                    </a:solidFill>
                    <a:latin typeface="Arial Nova" panose="020B0504020202020204" pitchFamily="34" charset="0"/>
                    <a:ea typeface="Arial Nova" panose="020B0504020202020204" pitchFamily="34" charset="0"/>
                    <a:cs typeface="Arial Nova" panose="020B0504020202020204" pitchFamily="34" charset="0"/>
                  </a:defRPr>
                </a:pPr>
                <a:endParaRPr lang="en-US" sz="1100">
                  <a:solidFill>
                    <a:schemeClr val="tx1"/>
                  </a:solidFill>
                  <a:latin typeface="Arial Nova" panose="020B0504020202020204" pitchFamily="34" charset="0"/>
                </a:endParaRPr>
              </a:p>
            </cx:txPr>
            <cx:visibility seriesName="0" categoryName="0" value="1"/>
            <cx:dataLabel idx="5">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6">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9">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10">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11">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12">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13">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14">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15">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16">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17">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 idx="18">
              <cx:txPr>
                <a:bodyPr vertOverflow="overflow" horzOverflow="overflow" wrap="square" lIns="0" tIns="0" rIns="0" bIns="0"/>
                <a:lstStyle/>
                <a:p>
                  <a:pPr algn="ctr" rtl="0">
                    <a:defRPr>
                      <a:solidFill>
                        <a:schemeClr val="bg1"/>
                      </a:solidFill>
                    </a:defRPr>
                  </a:pPr>
                  <a:r>
                    <a:rPr lang="en-US" sz="1100">
                      <a:solidFill>
                        <a:schemeClr val="bg1"/>
                      </a:solidFill>
                      <a:latin typeface="Arial Nova" panose="020B0504020202020204" pitchFamily="34" charset="0"/>
                    </a:rPr>
                    <a:t>0</a:t>
                  </a:r>
                </a:p>
              </cx:txPr>
            </cx:dataLabel>
          </cx:dataLabels>
          <cx:dataId val="0"/>
          <cx:layoutPr>
            <cx:binning intervalClosed="r">
              <cx:binSize val="100"/>
            </cx:binning>
          </cx:layoutPr>
        </cx:series>
      </cx:plotAreaRegion>
      <cx:axis id="0">
        <cx:catScaling gapWidth="0"/>
        <cx:tickLabels/>
        <cx:txPr>
          <a:bodyPr vertOverflow="overflow" horzOverflow="overflow" wrap="square" lIns="0" tIns="0" rIns="0" bIns="0"/>
          <a:lstStyle/>
          <a:p>
            <a:pPr algn="ctr" rtl="0">
              <a:defRPr sz="900" b="0" i="0">
                <a:solidFill>
                  <a:schemeClr val="tx1"/>
                </a:solidFill>
                <a:latin typeface="Arial Nova" panose="020B0504020202020204" pitchFamily="34" charset="0"/>
                <a:ea typeface="Arial Nova" panose="020B0504020202020204" pitchFamily="34" charset="0"/>
                <a:cs typeface="Arial Nova" panose="020B0504020202020204" pitchFamily="34" charset="0"/>
              </a:defRPr>
            </a:pPr>
            <a:endParaRPr lang="en-US" sz="900">
              <a:solidFill>
                <a:schemeClr val="tx1"/>
              </a:solidFill>
              <a:latin typeface="Arial Nova" panose="020B0504020202020204" pitchFamily="34" charset="0"/>
            </a:endParaRPr>
          </a:p>
        </cx:txPr>
      </cx:axis>
      <cx:axis id="1">
        <cx:valScaling/>
        <cx:majorGridlines/>
        <cx:tickLabels/>
        <cx:txPr>
          <a:bodyPr vertOverflow="overflow" horzOverflow="overflow" wrap="square" lIns="0" tIns="0" rIns="0" bIns="0"/>
          <a:lstStyle/>
          <a:p>
            <a:pPr algn="ctr" rtl="0">
              <a:defRPr sz="900" b="0" i="0">
                <a:solidFill>
                  <a:schemeClr val="tx1"/>
                </a:solidFill>
                <a:latin typeface="Arial Nova" panose="020B0504020202020204" pitchFamily="34" charset="0"/>
                <a:ea typeface="Arial Nova" panose="020B0504020202020204" pitchFamily="34" charset="0"/>
                <a:cs typeface="Arial Nova" panose="020B0504020202020204" pitchFamily="34" charset="0"/>
              </a:defRPr>
            </a:pPr>
            <a:endParaRPr lang="en-US">
              <a:solidFill>
                <a:schemeClr val="tx1"/>
              </a:solidFill>
              <a:latin typeface="Arial Nova" panose="020B050402020202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72857-AFD4-4F83-A4D5-EE9DC5085E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Nova" panose="020B0504020202020204" pitchFamily="34" charset="0"/>
            </a:endParaRPr>
          </a:p>
        </p:txBody>
      </p:sp>
      <p:sp>
        <p:nvSpPr>
          <p:cNvPr id="3" name="Date Placeholder 2">
            <a:extLst>
              <a:ext uri="{FF2B5EF4-FFF2-40B4-BE49-F238E27FC236}">
                <a16:creationId xmlns:a16="http://schemas.microsoft.com/office/drawing/2014/main" id="{6F7A6EE0-9D74-4DE6-9B5F-57E3374D4D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EB608D-3AB3-4F52-92EE-5B68860C9E67}" type="datetimeFigureOut">
              <a:rPr lang="en-US" smtClean="0">
                <a:latin typeface="Arial Nova" panose="020B0504020202020204" pitchFamily="34" charset="0"/>
              </a:rPr>
              <a:t>12/11/21</a:t>
            </a:fld>
            <a:endParaRPr lang="en-US" dirty="0">
              <a:latin typeface="Arial Nova" panose="020B0504020202020204" pitchFamily="34" charset="0"/>
            </a:endParaRPr>
          </a:p>
        </p:txBody>
      </p:sp>
      <p:sp>
        <p:nvSpPr>
          <p:cNvPr id="4" name="Footer Placeholder 3">
            <a:extLst>
              <a:ext uri="{FF2B5EF4-FFF2-40B4-BE49-F238E27FC236}">
                <a16:creationId xmlns:a16="http://schemas.microsoft.com/office/drawing/2014/main" id="{003EED05-9529-4307-958B-50E28095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Nova" panose="020B0504020202020204" pitchFamily="34" charset="0"/>
            </a:endParaRPr>
          </a:p>
        </p:txBody>
      </p:sp>
      <p:sp>
        <p:nvSpPr>
          <p:cNvPr id="5" name="Slide Number Placeholder 4">
            <a:extLst>
              <a:ext uri="{FF2B5EF4-FFF2-40B4-BE49-F238E27FC236}">
                <a16:creationId xmlns:a16="http://schemas.microsoft.com/office/drawing/2014/main" id="{2CE1A00B-04C1-421E-B7BB-38DEC6B5DD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B3AF6B-016D-40D3-B394-8F341576FB4D}" type="slidenum">
              <a:rPr lang="en-US" smtClean="0">
                <a:latin typeface="Arial Nova" panose="020B0504020202020204" pitchFamily="34" charset="0"/>
              </a:rPr>
              <a:t>‹#›</a:t>
            </a:fld>
            <a:endParaRPr lang="en-US" dirty="0">
              <a:latin typeface="Arial Nova" panose="020B0504020202020204" pitchFamily="34" charset="0"/>
            </a:endParaRPr>
          </a:p>
        </p:txBody>
      </p:sp>
    </p:spTree>
    <p:extLst>
      <p:ext uri="{BB962C8B-B14F-4D97-AF65-F5344CB8AC3E}">
        <p14:creationId xmlns:p14="http://schemas.microsoft.com/office/powerpoint/2010/main" val="1566429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Nova" panose="020B05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Nova" panose="020B0504020202020204" pitchFamily="34" charset="0"/>
              </a:defRPr>
            </a:lvl1pPr>
          </a:lstStyle>
          <a:p>
            <a:fld id="{9628D74D-2280-4AC8-86C2-FAB2B789B937}" type="datetimeFigureOut">
              <a:rPr lang="en-US" smtClean="0"/>
              <a:pPr/>
              <a:t>12/11/21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Nova" panose="020B05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Nova" panose="020B0504020202020204" pitchFamily="34" charset="0"/>
              </a:defRPr>
            </a:lvl1pPr>
          </a:lstStyle>
          <a:p>
            <a:fld id="{54E24227-3AE8-4D23-B434-BC9559522B34}" type="slidenum">
              <a:rPr lang="en-US" smtClean="0"/>
              <a:pPr/>
              <a:t>‹#›</a:t>
            </a:fld>
            <a:endParaRPr lang="en-US" dirty="0"/>
          </a:p>
        </p:txBody>
      </p:sp>
    </p:spTree>
    <p:extLst>
      <p:ext uri="{BB962C8B-B14F-4D97-AF65-F5344CB8AC3E}">
        <p14:creationId xmlns:p14="http://schemas.microsoft.com/office/powerpoint/2010/main" val="2184565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Nova" panose="020B0504020202020204" pitchFamily="34" charset="0"/>
        <a:ea typeface="+mn-ea"/>
        <a:cs typeface="+mn-cs"/>
      </a:defRPr>
    </a:lvl1pPr>
    <a:lvl2pPr marL="457200" algn="l" defTabSz="914400" rtl="0" eaLnBrk="1" latinLnBrk="0" hangingPunct="1">
      <a:defRPr sz="1200" kern="1200">
        <a:solidFill>
          <a:schemeClr val="tx1"/>
        </a:solidFill>
        <a:latin typeface="Arial Nova" panose="020B0504020202020204" pitchFamily="34" charset="0"/>
        <a:ea typeface="+mn-ea"/>
        <a:cs typeface="+mn-cs"/>
      </a:defRPr>
    </a:lvl2pPr>
    <a:lvl3pPr marL="914400" algn="l" defTabSz="914400" rtl="0" eaLnBrk="1" latinLnBrk="0" hangingPunct="1">
      <a:defRPr sz="1200" kern="1200">
        <a:solidFill>
          <a:schemeClr val="tx1"/>
        </a:solidFill>
        <a:latin typeface="Arial Nova" panose="020B0504020202020204" pitchFamily="34" charset="0"/>
        <a:ea typeface="+mn-ea"/>
        <a:cs typeface="+mn-cs"/>
      </a:defRPr>
    </a:lvl3pPr>
    <a:lvl4pPr marL="1371600" algn="l" defTabSz="914400" rtl="0" eaLnBrk="1" latinLnBrk="0" hangingPunct="1">
      <a:defRPr sz="1200" kern="1200">
        <a:solidFill>
          <a:schemeClr val="tx1"/>
        </a:solidFill>
        <a:latin typeface="Arial Nova" panose="020B0504020202020204" pitchFamily="34" charset="0"/>
        <a:ea typeface="+mn-ea"/>
        <a:cs typeface="+mn-cs"/>
      </a:defRPr>
    </a:lvl4pPr>
    <a:lvl5pPr marL="1828800" algn="l" defTabSz="914400" rtl="0" eaLnBrk="1" latinLnBrk="0" hangingPunct="1">
      <a:defRPr sz="12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law.justia.com/cases/california/court-of-appeal/4th/61/881.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100" dirty="0">
              <a:cs typeface="Arial" panose="020B0604020202020204" pitchFamily="34" charset="0"/>
            </a:endParaRPr>
          </a:p>
        </p:txBody>
      </p:sp>
      <p:sp>
        <p:nvSpPr>
          <p:cNvPr id="4" name="Slide Number Placeholder 3"/>
          <p:cNvSpPr>
            <a:spLocks noGrp="1"/>
          </p:cNvSpPr>
          <p:nvPr>
            <p:ph type="sldNum" sz="quarter" idx="5"/>
          </p:nvPr>
        </p:nvSpPr>
        <p:spPr/>
        <p:txBody>
          <a:bodyPr/>
          <a:lstStyle/>
          <a:p>
            <a:fld id="{54E24227-3AE8-4D23-B434-BC9559522B34}" type="slidenum">
              <a:rPr lang="en-US" smtClean="0"/>
              <a:t>1</a:t>
            </a:fld>
            <a:endParaRPr lang="en-US" dirty="0"/>
          </a:p>
        </p:txBody>
      </p:sp>
    </p:spTree>
    <p:extLst>
      <p:ext uri="{BB962C8B-B14F-4D97-AF65-F5344CB8AC3E}">
        <p14:creationId xmlns:p14="http://schemas.microsoft.com/office/powerpoint/2010/main" val="3186244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ea typeface="Roboto" panose="02000000000000000000" pitchFamily="2" charset="0"/>
                <a:cs typeface="+mn-cs"/>
              </a:rPr>
              <a:t>Workers can demand higher wages (more outside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ea typeface="Roboto" panose="02000000000000000000" pitchFamily="2" charset="0"/>
                <a:cs typeface="+mn-cs"/>
              </a:rPr>
              <a:t>Firms want to preemptively file a patent, before their previous worker does it without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ea typeface="Roboto" panose="02000000000000000000" pitchFamily="2" charset="0"/>
              <a:cs typeface="+mn-cs"/>
            </a:endParaRPr>
          </a:p>
        </p:txBody>
      </p:sp>
      <p:sp>
        <p:nvSpPr>
          <p:cNvPr id="4" name="Slide Number Placeholder 3"/>
          <p:cNvSpPr>
            <a:spLocks noGrp="1"/>
          </p:cNvSpPr>
          <p:nvPr>
            <p:ph type="sldNum" sz="quarter" idx="5"/>
          </p:nvPr>
        </p:nvSpPr>
        <p:spPr/>
        <p:txBody>
          <a:bodyPr/>
          <a:lstStyle/>
          <a:p>
            <a:fld id="{54E24227-3AE8-4D23-B434-BC9559522B34}" type="slidenum">
              <a:rPr lang="en-US" smtClean="0"/>
              <a:t>14</a:t>
            </a:fld>
            <a:endParaRPr lang="en-US"/>
          </a:p>
        </p:txBody>
      </p:sp>
    </p:spTree>
    <p:extLst>
      <p:ext uri="{BB962C8B-B14F-4D97-AF65-F5344CB8AC3E}">
        <p14:creationId xmlns:p14="http://schemas.microsoft.com/office/powerpoint/2010/main" val="2263606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18</a:t>
            </a:fld>
            <a:endParaRPr lang="en-US"/>
          </a:p>
        </p:txBody>
      </p:sp>
    </p:spTree>
    <p:extLst>
      <p:ext uri="{BB962C8B-B14F-4D97-AF65-F5344CB8AC3E}">
        <p14:creationId xmlns:p14="http://schemas.microsoft.com/office/powerpoint/2010/main" val="198753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19</a:t>
            </a:fld>
            <a:endParaRPr lang="en-US"/>
          </a:p>
        </p:txBody>
      </p:sp>
    </p:spTree>
    <p:extLst>
      <p:ext uri="{BB962C8B-B14F-4D97-AF65-F5344CB8AC3E}">
        <p14:creationId xmlns:p14="http://schemas.microsoft.com/office/powerpoint/2010/main" val="468134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find that a legal decision in a single state could affect all firms nationwide, highlighting the roles of third parties on firm strategies. Business environments that shape firm strategies are a complex combination of not only local but also broader (even global) policy and legal institutions. Businesspeople and policymakers should carefully consider how policy or legal institution affect regions outside their intended area as well as their own state. Methodologically, this approach mitigates an endogeneity concern, because California’s court decision is much less correlated with non-California firms (if any) than with California firms.</a:t>
            </a:r>
          </a:p>
        </p:txBody>
      </p:sp>
      <p:sp>
        <p:nvSpPr>
          <p:cNvPr id="4" name="Slide Number Placeholder 3"/>
          <p:cNvSpPr>
            <a:spLocks noGrp="1"/>
          </p:cNvSpPr>
          <p:nvPr>
            <p:ph type="sldNum" sz="quarter" idx="5"/>
          </p:nvPr>
        </p:nvSpPr>
        <p:spPr/>
        <p:txBody>
          <a:bodyPr/>
          <a:lstStyle/>
          <a:p>
            <a:fld id="{54E24227-3AE8-4D23-B434-BC9559522B34}" type="slidenum">
              <a:rPr lang="en-US" smtClean="0"/>
              <a:t>20</a:t>
            </a:fld>
            <a:endParaRPr lang="en-US"/>
          </a:p>
        </p:txBody>
      </p:sp>
    </p:spTree>
    <p:extLst>
      <p:ext uri="{BB962C8B-B14F-4D97-AF65-F5344CB8AC3E}">
        <p14:creationId xmlns:p14="http://schemas.microsoft.com/office/powerpoint/2010/main" val="912284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23</a:t>
            </a:fld>
            <a:endParaRPr lang="en-US"/>
          </a:p>
        </p:txBody>
      </p:sp>
    </p:spTree>
    <p:extLst>
      <p:ext uri="{BB962C8B-B14F-4D97-AF65-F5344CB8AC3E}">
        <p14:creationId xmlns:p14="http://schemas.microsoft.com/office/powerpoint/2010/main" val="3026928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26</a:t>
            </a:fld>
            <a:endParaRPr lang="en-US"/>
          </a:p>
        </p:txBody>
      </p:sp>
    </p:spTree>
    <p:extLst>
      <p:ext uri="{BB962C8B-B14F-4D97-AF65-F5344CB8AC3E}">
        <p14:creationId xmlns:p14="http://schemas.microsoft.com/office/powerpoint/2010/main" val="121654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27</a:t>
            </a:fld>
            <a:endParaRPr lang="en-US"/>
          </a:p>
        </p:txBody>
      </p:sp>
    </p:spTree>
    <p:extLst>
      <p:ext uri="{BB962C8B-B14F-4D97-AF65-F5344CB8AC3E}">
        <p14:creationId xmlns:p14="http://schemas.microsoft.com/office/powerpoint/2010/main" val="885451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28</a:t>
            </a:fld>
            <a:endParaRPr lang="en-US"/>
          </a:p>
        </p:txBody>
      </p:sp>
    </p:spTree>
    <p:extLst>
      <p:ext uri="{BB962C8B-B14F-4D97-AF65-F5344CB8AC3E}">
        <p14:creationId xmlns:p14="http://schemas.microsoft.com/office/powerpoint/2010/main" val="1387911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29</a:t>
            </a:fld>
            <a:endParaRPr lang="en-US"/>
          </a:p>
        </p:txBody>
      </p:sp>
    </p:spTree>
    <p:extLst>
      <p:ext uri="{BB962C8B-B14F-4D97-AF65-F5344CB8AC3E}">
        <p14:creationId xmlns:p14="http://schemas.microsoft.com/office/powerpoint/2010/main" val="3459902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find that a legal decision in a single state could affect all firms nationwide, highlighting the roles of third parties on firm strategies. Business environments that shape firm strategies are a complex combination of not only local but also broader (even global) policy and legal institutions. Businesspeople and policymakers should carefully consider how policy or legal institution affect regions outside their intended area as well as their own state. Methodologically, this approach mitigates an endogeneity concern, because California’s court decision is much less correlated with non-California firms (if any) than with California firms.</a:t>
            </a:r>
          </a:p>
        </p:txBody>
      </p:sp>
      <p:sp>
        <p:nvSpPr>
          <p:cNvPr id="4" name="Slide Number Placeholder 3"/>
          <p:cNvSpPr>
            <a:spLocks noGrp="1"/>
          </p:cNvSpPr>
          <p:nvPr>
            <p:ph type="sldNum" sz="quarter" idx="5"/>
          </p:nvPr>
        </p:nvSpPr>
        <p:spPr/>
        <p:txBody>
          <a:bodyPr/>
          <a:lstStyle/>
          <a:p>
            <a:fld id="{54E24227-3AE8-4D23-B434-BC9559522B34}" type="slidenum">
              <a:rPr lang="en-US" smtClean="0"/>
              <a:t>30</a:t>
            </a:fld>
            <a:endParaRPr lang="en-US"/>
          </a:p>
        </p:txBody>
      </p:sp>
    </p:spTree>
    <p:extLst>
      <p:ext uri="{BB962C8B-B14F-4D97-AF65-F5344CB8AC3E}">
        <p14:creationId xmlns:p14="http://schemas.microsoft.com/office/powerpoint/2010/main" val="207715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Firms in knowledge-based industries must constantly innovate to create a competitive advantage. To sustain that advantage, firms must also protect their knowledge from leakage to competitors </a:t>
            </a:r>
          </a:p>
          <a:p>
            <a:pPr marL="171450" indent="-171450">
              <a:buFont typeface="Arial" panose="020B0604020202020204" pitchFamily="34" charset="0"/>
              <a:buChar char="•"/>
            </a:pPr>
            <a:r>
              <a:rPr lang="en-US" dirty="0"/>
              <a:t>A pivotal decision that innovating firms must make with regard to knowledge protection is whether to rely on patents or alternative protection mechanisms, notably secrecy</a:t>
            </a:r>
          </a:p>
        </p:txBody>
      </p:sp>
      <p:sp>
        <p:nvSpPr>
          <p:cNvPr id="4" name="Slide Number Placeholder 3"/>
          <p:cNvSpPr>
            <a:spLocks noGrp="1"/>
          </p:cNvSpPr>
          <p:nvPr>
            <p:ph type="sldNum" sz="quarter" idx="5"/>
          </p:nvPr>
        </p:nvSpPr>
        <p:spPr/>
        <p:txBody>
          <a:bodyPr/>
          <a:lstStyle/>
          <a:p>
            <a:fld id="{54E24227-3AE8-4D23-B434-BC9559522B34}" type="slidenum">
              <a:rPr lang="en-US" smtClean="0"/>
              <a:t>2</a:t>
            </a:fld>
            <a:endParaRPr lang="en-US"/>
          </a:p>
        </p:txBody>
      </p:sp>
    </p:spTree>
    <p:extLst>
      <p:ext uri="{BB962C8B-B14F-4D97-AF65-F5344CB8AC3E}">
        <p14:creationId xmlns:p14="http://schemas.microsoft.com/office/powerpoint/2010/main" val="52726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Firms in knowledge-based industries must constantly innovate to create a competitive advantage. To sustain that advantage, firms must also protect their knowledge from leakage to competitors </a:t>
            </a:r>
          </a:p>
          <a:p>
            <a:pPr marL="171450" indent="-171450">
              <a:buFont typeface="Arial" panose="020B0604020202020204" pitchFamily="34" charset="0"/>
              <a:buChar char="•"/>
            </a:pPr>
            <a:r>
              <a:rPr lang="en-US" dirty="0"/>
              <a:t>A pivotal decision that innovating firms must make with regard to knowledge protection is whether to rely on patents or alternative protection mechanisms, notably secrecy</a:t>
            </a:r>
          </a:p>
          <a:p>
            <a:pPr marL="171450" indent="-171450">
              <a:buFont typeface="Arial" panose="020B0604020202020204" pitchFamily="34" charset="0"/>
              <a:buChar char="•"/>
            </a:pPr>
            <a:endParaRPr lang="en-US" dirty="0"/>
          </a:p>
          <a:p>
            <a:pPr lvl="2"/>
            <a:r>
              <a:rPr lang="en-US" dirty="0"/>
              <a:t>Affected </a:t>
            </a:r>
            <a:r>
              <a:rPr lang="en-US" dirty="0">
                <a:solidFill>
                  <a:srgbClr val="991B1E"/>
                </a:solidFill>
              </a:rPr>
              <a:t>non-California</a:t>
            </a:r>
            <a:r>
              <a:rPr lang="en-US" dirty="0"/>
              <a:t> firms</a:t>
            </a:r>
          </a:p>
          <a:p>
            <a:pPr lvl="2"/>
            <a:r>
              <a:rPr lang="en-US" dirty="0"/>
              <a:t>Created a loophole in the enforcement of </a:t>
            </a:r>
            <a:r>
              <a:rPr lang="en-US" dirty="0" err="1"/>
              <a:t>noncompetes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3</a:t>
            </a:fld>
            <a:endParaRPr lang="en-US"/>
          </a:p>
        </p:txBody>
      </p:sp>
    </p:spTree>
    <p:extLst>
      <p:ext uri="{BB962C8B-B14F-4D97-AF65-F5344CB8AC3E}">
        <p14:creationId xmlns:p14="http://schemas.microsoft.com/office/powerpoint/2010/main" val="2042787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Roboto" panose="02000000000000000000" pitchFamily="2" charset="0"/>
                <a:cs typeface="Arial" panose="020B0604020202020204" pitchFamily="34" charset="0"/>
              </a:rPr>
              <a:t>https://www.businessjustice.com/is-my-out-of-state-noncompete-agreemen</a:t>
            </a:r>
          </a:p>
          <a:p>
            <a:endParaRPr lang="en-US" dirty="0">
              <a:ea typeface="Roboto" panose="02000000000000000000" pitchFamily="2" charset="0"/>
              <a:cs typeface="Arial" panose="020B0604020202020204" pitchFamily="34" charset="0"/>
            </a:endParaRPr>
          </a:p>
          <a:p>
            <a:r>
              <a:rPr lang="en-US" sz="1200" b="0" i="0" kern="1200" dirty="0">
                <a:solidFill>
                  <a:schemeClr val="tx1"/>
                </a:solidFill>
                <a:effectLst/>
                <a:ea typeface="Roboto" panose="02000000000000000000" pitchFamily="2" charset="0"/>
                <a:cs typeface="Arial" panose="020B0604020202020204" pitchFamily="34" charset="0"/>
              </a:rPr>
              <a:t>a California employer cannot get around California’s prohibition against employee restrictive covenants by requiring his California employee to sign an agreement that includes a Nevada choice-of-law clause.</a:t>
            </a:r>
          </a:p>
          <a:p>
            <a:r>
              <a:rPr lang="en-US" sz="1200" b="0" i="0" kern="1200" dirty="0">
                <a:solidFill>
                  <a:schemeClr val="tx1"/>
                </a:solidFill>
                <a:effectLst/>
                <a:ea typeface="Roboto" panose="02000000000000000000" pitchFamily="2" charset="0"/>
                <a:cs typeface="Arial" panose="020B0604020202020204" pitchFamily="34" charset="0"/>
              </a:rPr>
              <a:t>This is because California courts will not apply the law of another state where that law is “contrary to a fundamental public policy of the State of California.” </a:t>
            </a:r>
            <a:r>
              <a:rPr lang="en-US" sz="1200" b="1" i="1" u="none" strike="noStrike" kern="1200" dirty="0">
                <a:solidFill>
                  <a:schemeClr val="tx1"/>
                </a:solidFill>
                <a:effectLst/>
                <a:ea typeface="Roboto" panose="02000000000000000000" pitchFamily="2" charset="0"/>
                <a:cs typeface="Arial" panose="020B0604020202020204" pitchFamily="34" charset="0"/>
                <a:hlinkClick r:id="rId3"/>
              </a:rPr>
              <a:t>See, e.g., Application Grp., Inc. v. Hunter Grp., Inc.</a:t>
            </a:r>
            <a:r>
              <a:rPr lang="en-US" sz="1200" b="0" i="0" kern="1200" dirty="0">
                <a:solidFill>
                  <a:schemeClr val="tx1"/>
                </a:solidFill>
                <a:effectLst/>
                <a:ea typeface="Roboto" panose="02000000000000000000" pitchFamily="2" charset="0"/>
                <a:cs typeface="Arial" panose="020B0604020202020204" pitchFamily="34" charset="0"/>
              </a:rPr>
              <a:t>, 61 Cal. App. 4th 881, 902 (1998).</a:t>
            </a:r>
          </a:p>
          <a:p>
            <a:r>
              <a:rPr lang="en-US" dirty="0">
                <a:ea typeface="Roboto" panose="02000000000000000000" pitchFamily="2" charset="0"/>
                <a:cs typeface="Arial" panose="020B0604020202020204" pitchFamily="34" charset="0"/>
              </a:rPr>
              <a:t>t-enforceable-in-californi.html</a:t>
            </a:r>
          </a:p>
          <a:p>
            <a:endParaRPr lang="en-US" dirty="0">
              <a:ea typeface="Roboto" panose="02000000000000000000" pitchFamily="2"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4E24227-3AE8-4D23-B434-BC9559522B34}" type="slidenum">
              <a:rPr lang="en-US" smtClean="0"/>
              <a:t>5</a:t>
            </a:fld>
            <a:endParaRPr lang="en-US"/>
          </a:p>
        </p:txBody>
      </p:sp>
    </p:spTree>
    <p:extLst>
      <p:ext uri="{BB962C8B-B14F-4D97-AF65-F5344CB8AC3E}">
        <p14:creationId xmlns:p14="http://schemas.microsoft.com/office/powerpoint/2010/main" val="604248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6</a:t>
            </a:fld>
            <a:endParaRPr lang="en-US"/>
          </a:p>
        </p:txBody>
      </p:sp>
    </p:spTree>
    <p:extLst>
      <p:ext uri="{BB962C8B-B14F-4D97-AF65-F5344CB8AC3E}">
        <p14:creationId xmlns:p14="http://schemas.microsoft.com/office/powerpoint/2010/main" val="815262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find that a legal decision in a single state could affect all firms nationwide, highlighting the roles of third parties on firm strategies. Business environments that shape firm strategies are a complex combination of not only local but also broader (even global) policy and legal institutions. Businesspeople and policymakers should carefully consider how policy or legal institution affect regions outside their intended area as well as their own state. Methodologically, this approach mitigates an endogeneity concern, because California’s court decision is much less correlated with non-California firms (if any) than with California firms.</a:t>
            </a:r>
          </a:p>
        </p:txBody>
      </p:sp>
      <p:sp>
        <p:nvSpPr>
          <p:cNvPr id="4" name="Slide Number Placeholder 3"/>
          <p:cNvSpPr>
            <a:spLocks noGrp="1"/>
          </p:cNvSpPr>
          <p:nvPr>
            <p:ph type="sldNum" sz="quarter" idx="5"/>
          </p:nvPr>
        </p:nvSpPr>
        <p:spPr/>
        <p:txBody>
          <a:bodyPr/>
          <a:lstStyle/>
          <a:p>
            <a:fld id="{54E24227-3AE8-4D23-B434-BC9559522B34}" type="slidenum">
              <a:rPr lang="en-US" smtClean="0"/>
              <a:t>7</a:t>
            </a:fld>
            <a:endParaRPr lang="en-US"/>
          </a:p>
        </p:txBody>
      </p:sp>
    </p:spTree>
    <p:extLst>
      <p:ext uri="{BB962C8B-B14F-4D97-AF65-F5344CB8AC3E}">
        <p14:creationId xmlns:p14="http://schemas.microsoft.com/office/powerpoint/2010/main" val="274598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From an employer’s perspective, non-California firms faced an unexpected “loophole” in the enforceability of their non-competes, as the decision made all existing non-competes suddenly void in California. </a:t>
            </a:r>
          </a:p>
        </p:txBody>
      </p:sp>
      <p:sp>
        <p:nvSpPr>
          <p:cNvPr id="4" name="Slide Number Placeholder 3"/>
          <p:cNvSpPr>
            <a:spLocks noGrp="1"/>
          </p:cNvSpPr>
          <p:nvPr>
            <p:ph type="sldNum" sz="quarter" idx="5"/>
          </p:nvPr>
        </p:nvSpPr>
        <p:spPr/>
        <p:txBody>
          <a:bodyPr/>
          <a:lstStyle/>
          <a:p>
            <a:fld id="{54E24227-3AE8-4D23-B434-BC9559522B34}" type="slidenum">
              <a:rPr lang="en-US" smtClean="0"/>
              <a:t>8</a:t>
            </a:fld>
            <a:endParaRPr lang="en-US"/>
          </a:p>
        </p:txBody>
      </p:sp>
    </p:spTree>
    <p:extLst>
      <p:ext uri="{BB962C8B-B14F-4D97-AF65-F5344CB8AC3E}">
        <p14:creationId xmlns:p14="http://schemas.microsoft.com/office/powerpoint/2010/main" val="344843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decision suddenly denied firms’ ability to use </a:t>
            </a:r>
            <a:r>
              <a:rPr lang="en-US" b="1" dirty="0" err="1"/>
              <a:t>noncompetes</a:t>
            </a:r>
            <a:r>
              <a:rPr lang="en-US" b="1" dirty="0"/>
              <a:t> to prevent their workers’ outbound mobility to California and significantly increased the threat of worker departure faced by non-California employers.</a:t>
            </a:r>
          </a:p>
        </p:txBody>
      </p:sp>
      <p:sp>
        <p:nvSpPr>
          <p:cNvPr id="4" name="Slide Number Placeholder 3"/>
          <p:cNvSpPr>
            <a:spLocks noGrp="1"/>
          </p:cNvSpPr>
          <p:nvPr>
            <p:ph type="sldNum" sz="quarter" idx="5"/>
          </p:nvPr>
        </p:nvSpPr>
        <p:spPr/>
        <p:txBody>
          <a:bodyPr/>
          <a:lstStyle/>
          <a:p>
            <a:fld id="{54E24227-3AE8-4D23-B434-BC9559522B34}" type="slidenum">
              <a:rPr lang="en-US" smtClean="0"/>
              <a:t>9</a:t>
            </a:fld>
            <a:endParaRPr lang="en-US"/>
          </a:p>
        </p:txBody>
      </p:sp>
    </p:spTree>
    <p:extLst>
      <p:ext uri="{BB962C8B-B14F-4D97-AF65-F5344CB8AC3E}">
        <p14:creationId xmlns:p14="http://schemas.microsoft.com/office/powerpoint/2010/main" val="309949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decision suddenly denied firms’ ability to use </a:t>
            </a:r>
            <a:r>
              <a:rPr lang="en-US" b="1" dirty="0" err="1"/>
              <a:t>noncompetes</a:t>
            </a:r>
            <a:r>
              <a:rPr lang="en-US" b="1" dirty="0"/>
              <a:t> to prevent their workers’ outbound mobility to California and significantly increased the threat of worker departure faced by non-California employers.</a:t>
            </a:r>
          </a:p>
        </p:txBody>
      </p:sp>
      <p:sp>
        <p:nvSpPr>
          <p:cNvPr id="4" name="Slide Number Placeholder 3"/>
          <p:cNvSpPr>
            <a:spLocks noGrp="1"/>
          </p:cNvSpPr>
          <p:nvPr>
            <p:ph type="sldNum" sz="quarter" idx="5"/>
          </p:nvPr>
        </p:nvSpPr>
        <p:spPr/>
        <p:txBody>
          <a:bodyPr/>
          <a:lstStyle/>
          <a:p>
            <a:fld id="{54E24227-3AE8-4D23-B434-BC9559522B34}" type="slidenum">
              <a:rPr lang="en-US" smtClean="0"/>
              <a:t>10</a:t>
            </a:fld>
            <a:endParaRPr lang="en-US"/>
          </a:p>
        </p:txBody>
      </p:sp>
    </p:spTree>
    <p:extLst>
      <p:ext uri="{BB962C8B-B14F-4D97-AF65-F5344CB8AC3E}">
        <p14:creationId xmlns:p14="http://schemas.microsoft.com/office/powerpoint/2010/main" val="2150212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36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142A8F-CFEB-4D07-A994-D288460D07DB}"/>
              </a:ext>
            </a:extLst>
          </p:cNvPr>
          <p:cNvSpPr/>
          <p:nvPr userDrawn="1"/>
        </p:nvSpPr>
        <p:spPr>
          <a:xfrm>
            <a:off x="1" y="-1"/>
            <a:ext cx="12191998" cy="889461"/>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panose="020B0504020202020204" pitchFamily="34" charset="0"/>
            </a:endParaRPr>
          </a:p>
        </p:txBody>
      </p:sp>
      <p:sp>
        <p:nvSpPr>
          <p:cNvPr id="9" name="Content Placeholder 2">
            <a:extLst>
              <a:ext uri="{FF2B5EF4-FFF2-40B4-BE49-F238E27FC236}">
                <a16:creationId xmlns:a16="http://schemas.microsoft.com/office/drawing/2014/main" id="{E9818410-0FA8-441B-820F-F4005AE2950F}"/>
              </a:ext>
            </a:extLst>
          </p:cNvPr>
          <p:cNvSpPr>
            <a:spLocks noGrp="1"/>
          </p:cNvSpPr>
          <p:nvPr>
            <p:ph idx="1"/>
          </p:nvPr>
        </p:nvSpPr>
        <p:spPr>
          <a:xfrm>
            <a:off x="1727668" y="1101280"/>
            <a:ext cx="10299232" cy="5385264"/>
          </a:xfrm>
        </p:spPr>
        <p:txBody>
          <a:bodyPr/>
          <a:lstStyle>
            <a:lvl1pPr marL="228600" indent="-228600">
              <a:lnSpc>
                <a:spcPct val="110000"/>
              </a:lnSpc>
              <a:spcBef>
                <a:spcPts val="1200"/>
              </a:spcBef>
              <a:buFont typeface="Wingdings" panose="05000000000000000000" pitchFamily="2" charset="2"/>
              <a:buChar char="§"/>
              <a:defRPr sz="2700">
                <a:latin typeface="Trade Gothic Next" panose="020B0503040303020004" pitchFamily="34" charset="0"/>
                <a:ea typeface="Roboto" panose="02000000000000000000" pitchFamily="2" charset="0"/>
              </a:defRPr>
            </a:lvl1pPr>
            <a:lvl2pPr>
              <a:lnSpc>
                <a:spcPct val="110000"/>
              </a:lnSpc>
              <a:spcBef>
                <a:spcPts val="600"/>
              </a:spcBef>
              <a:defRPr>
                <a:latin typeface="Trade Gothic Next" panose="020B0503040303020004" pitchFamily="34" charset="0"/>
                <a:ea typeface="Roboto" panose="02000000000000000000" pitchFamily="2" charset="0"/>
              </a:defRPr>
            </a:lvl2pPr>
            <a:lvl3pPr>
              <a:lnSpc>
                <a:spcPct val="110000"/>
              </a:lnSpc>
              <a:spcBef>
                <a:spcPts val="400"/>
              </a:spcBef>
              <a:defRPr sz="2100">
                <a:latin typeface="Trade Gothic Next" panose="020B0503040303020004" pitchFamily="34" charset="0"/>
                <a:ea typeface="Roboto" panose="02000000000000000000" pitchFamily="2" charset="0"/>
              </a:defRPr>
            </a:lvl3pPr>
            <a:lvl4pPr>
              <a:lnSpc>
                <a:spcPct val="110000"/>
              </a:lnSpc>
              <a:spcBef>
                <a:spcPts val="300"/>
              </a:spcBef>
              <a:defRPr sz="2100">
                <a:latin typeface="Trade Gothic Next" panose="020B0503040303020004" pitchFamily="34" charset="0"/>
                <a:ea typeface="Roboto" panose="02000000000000000000" pitchFamily="2" charset="0"/>
              </a:defRPr>
            </a:lvl4pPr>
            <a:lvl5pPr>
              <a:lnSpc>
                <a:spcPct val="110000"/>
              </a:lnSpc>
              <a:spcBef>
                <a:spcPts val="300"/>
              </a:spcBef>
              <a:defRPr sz="2100">
                <a:latin typeface="Trade Gothic Next" panose="020B0503040303020004" pitchFamily="34"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6E1AFE83-B238-4399-BF66-679EC7560319}"/>
              </a:ext>
            </a:extLst>
          </p:cNvPr>
          <p:cNvSpPr>
            <a:spLocks noGrp="1"/>
          </p:cNvSpPr>
          <p:nvPr>
            <p:ph type="sldNum" sz="quarter" idx="12"/>
          </p:nvPr>
        </p:nvSpPr>
        <p:spPr>
          <a:xfrm>
            <a:off x="9283700" y="6431956"/>
            <a:ext cx="2743200" cy="365125"/>
          </a:xfrm>
        </p:spPr>
        <p:txBody>
          <a:bodyPr/>
          <a:lstStyle>
            <a:lvl1pPr>
              <a:defRPr sz="1400">
                <a:latin typeface="Trade Gothic Next" panose="020B0503040303020004" pitchFamily="34" charset="0"/>
                <a:ea typeface="Roboto" panose="02000000000000000000" pitchFamily="2" charset="0"/>
              </a:defRPr>
            </a:lvl1pPr>
          </a:lstStyle>
          <a:p>
            <a:fld id="{C7F3B074-FB2C-4D47-9498-48C84454F466}" type="slidenum">
              <a:rPr lang="en-US" smtClean="0"/>
              <a:pPr/>
              <a:t>‹#›</a:t>
            </a:fld>
            <a:endParaRPr lang="en-US" dirty="0"/>
          </a:p>
        </p:txBody>
      </p:sp>
      <p:sp>
        <p:nvSpPr>
          <p:cNvPr id="13" name="Title 1">
            <a:extLst>
              <a:ext uri="{FF2B5EF4-FFF2-40B4-BE49-F238E27FC236}">
                <a16:creationId xmlns:a16="http://schemas.microsoft.com/office/drawing/2014/main" id="{833ACA89-1C4C-4A57-94B6-15280BD8A570}"/>
              </a:ext>
            </a:extLst>
          </p:cNvPr>
          <p:cNvSpPr>
            <a:spLocks noGrp="1"/>
          </p:cNvSpPr>
          <p:nvPr>
            <p:ph type="title"/>
          </p:nvPr>
        </p:nvSpPr>
        <p:spPr>
          <a:xfrm>
            <a:off x="1728980" y="29499"/>
            <a:ext cx="10463019" cy="844370"/>
          </a:xfrm>
        </p:spPr>
        <p:txBody>
          <a:bodyPr lIns="0">
            <a:normAutofit/>
          </a:bodyPr>
          <a:lstStyle>
            <a:lvl1pPr>
              <a:defRPr sz="3200" b="1">
                <a:solidFill>
                  <a:srgbClr val="A80532"/>
                </a:solidFill>
                <a:latin typeface="Roboto Slab" pitchFamily="2" charset="0"/>
                <a:ea typeface="Roboto Slab" pitchFamily="2" charset="0"/>
              </a:defRPr>
            </a:lvl1pPr>
          </a:lstStyle>
          <a:p>
            <a:r>
              <a:rPr lang="en-US" dirty="0"/>
              <a:t>Click to edit Master title style</a:t>
            </a:r>
          </a:p>
        </p:txBody>
      </p:sp>
    </p:spTree>
    <p:extLst>
      <p:ext uri="{BB962C8B-B14F-4D97-AF65-F5344CB8AC3E}">
        <p14:creationId xmlns:p14="http://schemas.microsoft.com/office/powerpoint/2010/main" val="3761779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371600"/>
            <a:ext cx="5588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588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19121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Nova" panose="020B0504020202020204" pitchFamily="34" charset="0"/>
              </a:defRPr>
            </a:lvl1pPr>
          </a:lstStyle>
          <a:p>
            <a:fld id="{C764DE79-268F-4C1A-8933-263129D2AF90}" type="datetimeFigureOut">
              <a:rPr lang="en-US" smtClean="0"/>
              <a:pPr/>
              <a:t>12/11/21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Nova" panose="020B050402020202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Nova" panose="020B05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12102017"/>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Slab" pitchFamily="2" charset="0"/>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ade Gothic Next" panose="020B0503040303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ade Gothic Next" panose="020B0503040303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ade Gothic Next" panose="020B0503040303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 Gothic Next" panose="020B0503040303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 Gothic Next" panose="020B0503040303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E0280B-38E5-4D37-877F-4DFD2D89DD46}"/>
              </a:ext>
            </a:extLst>
          </p:cNvPr>
          <p:cNvSpPr/>
          <p:nvPr/>
        </p:nvSpPr>
        <p:spPr>
          <a:xfrm>
            <a:off x="0" y="889314"/>
            <a:ext cx="12192000" cy="16002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rgbClr val="A80532"/>
                </a:solidFill>
                <a:latin typeface="Roboto Slab SemiBold" pitchFamily="2" charset="0"/>
                <a:ea typeface="Roboto Slab SemiBold" pitchFamily="2" charset="0"/>
              </a:rPr>
              <a:t>How innovating firms manage knowledge leakage:</a:t>
            </a:r>
          </a:p>
          <a:p>
            <a:pPr algn="ctr"/>
            <a:r>
              <a:rPr lang="en-US" sz="3400" dirty="0">
                <a:solidFill>
                  <a:srgbClr val="A80532"/>
                </a:solidFill>
                <a:latin typeface="Roboto Slab SemiBold" pitchFamily="2" charset="0"/>
                <a:ea typeface="Roboto Slab SemiBold" pitchFamily="2" charset="0"/>
              </a:rPr>
              <a:t>A natural experiment on the threat of worker departure</a:t>
            </a:r>
          </a:p>
        </p:txBody>
      </p:sp>
      <p:sp>
        <p:nvSpPr>
          <p:cNvPr id="10" name="Subtitle 2">
            <a:extLst>
              <a:ext uri="{FF2B5EF4-FFF2-40B4-BE49-F238E27FC236}">
                <a16:creationId xmlns:a16="http://schemas.microsoft.com/office/drawing/2014/main" id="{6A691A71-89E3-4700-8F6E-30EF8D246483}"/>
              </a:ext>
            </a:extLst>
          </p:cNvPr>
          <p:cNvSpPr>
            <a:spLocks noGrp="1"/>
          </p:cNvSpPr>
          <p:nvPr>
            <p:ph type="subTitle" idx="1"/>
          </p:nvPr>
        </p:nvSpPr>
        <p:spPr>
          <a:xfrm>
            <a:off x="2667000" y="5400808"/>
            <a:ext cx="6858000" cy="867071"/>
          </a:xfrm>
        </p:spPr>
        <p:txBody>
          <a:bodyPr>
            <a:normAutofit/>
          </a:bodyPr>
          <a:lstStyle/>
          <a:p>
            <a:pPr>
              <a:lnSpc>
                <a:spcPct val="120000"/>
              </a:lnSpc>
              <a:spcBef>
                <a:spcPts val="0"/>
              </a:spcBef>
            </a:pPr>
            <a:r>
              <a:rPr lang="en-US" sz="2200" dirty="0"/>
              <a:t>HEC Paris Entrepreneurship Workshop</a:t>
            </a:r>
          </a:p>
          <a:p>
            <a:pPr>
              <a:lnSpc>
                <a:spcPct val="120000"/>
              </a:lnSpc>
              <a:spcBef>
                <a:spcPts val="0"/>
              </a:spcBef>
            </a:pPr>
            <a:r>
              <a:rPr lang="en-US" sz="2200" dirty="0"/>
              <a:t>December 11, 2021</a:t>
            </a:r>
          </a:p>
        </p:txBody>
      </p:sp>
      <p:grpSp>
        <p:nvGrpSpPr>
          <p:cNvPr id="11" name="Group 10">
            <a:extLst>
              <a:ext uri="{FF2B5EF4-FFF2-40B4-BE49-F238E27FC236}">
                <a16:creationId xmlns:a16="http://schemas.microsoft.com/office/drawing/2014/main" id="{2B8A625C-80B2-448C-8BD0-E5170737A738}"/>
              </a:ext>
            </a:extLst>
          </p:cNvPr>
          <p:cNvGrpSpPr/>
          <p:nvPr/>
        </p:nvGrpSpPr>
        <p:grpSpPr>
          <a:xfrm>
            <a:off x="2126173" y="3410027"/>
            <a:ext cx="7939655" cy="1403686"/>
            <a:chOff x="1276086" y="3232709"/>
            <a:chExt cx="7217531" cy="1403686"/>
          </a:xfrm>
        </p:grpSpPr>
        <p:sp>
          <p:nvSpPr>
            <p:cNvPr id="13" name="Subtitle 2">
              <a:extLst>
                <a:ext uri="{FF2B5EF4-FFF2-40B4-BE49-F238E27FC236}">
                  <a16:creationId xmlns:a16="http://schemas.microsoft.com/office/drawing/2014/main" id="{8D5A3816-CE65-4D7B-A08E-D24F81104347}"/>
                </a:ext>
              </a:extLst>
            </p:cNvPr>
            <p:cNvSpPr txBox="1">
              <a:spLocks/>
            </p:cNvSpPr>
            <p:nvPr/>
          </p:nvSpPr>
          <p:spPr>
            <a:xfrm>
              <a:off x="1276086" y="3232709"/>
              <a:ext cx="3467097" cy="1403686"/>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700" kern="1200" baseline="0">
                  <a:solidFill>
                    <a:schemeClr val="tx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2300" b="1" dirty="0">
                  <a:latin typeface="Trade Gothic Next" panose="020B0503040303020004" pitchFamily="34" charset="0"/>
                </a:rPr>
                <a:t>Hyo Kang</a:t>
              </a:r>
            </a:p>
            <a:p>
              <a:pPr>
                <a:lnSpc>
                  <a:spcPct val="120000"/>
                </a:lnSpc>
              </a:pPr>
              <a:r>
                <a:rPr lang="en-US" sz="1600" spc="-10" dirty="0">
                  <a:latin typeface="Trade Gothic Next" panose="020B0503040303020004" pitchFamily="34" charset="0"/>
                </a:rPr>
                <a:t>USC Marshall</a:t>
              </a:r>
            </a:p>
            <a:p>
              <a:pPr>
                <a:lnSpc>
                  <a:spcPct val="120000"/>
                </a:lnSpc>
              </a:pPr>
              <a:r>
                <a:rPr lang="en-US" sz="1600" dirty="0">
                  <a:latin typeface="Trade Gothic Next" panose="020B0503040303020004" pitchFamily="34" charset="0"/>
                </a:rPr>
                <a:t>hyokang@marshall.usc.edu</a:t>
              </a:r>
            </a:p>
          </p:txBody>
        </p:sp>
        <p:sp>
          <p:nvSpPr>
            <p:cNvPr id="15" name="Subtitle 2">
              <a:extLst>
                <a:ext uri="{FF2B5EF4-FFF2-40B4-BE49-F238E27FC236}">
                  <a16:creationId xmlns:a16="http://schemas.microsoft.com/office/drawing/2014/main" id="{9B7C9216-E798-4164-A6C5-E659E7E9F72A}"/>
                </a:ext>
              </a:extLst>
            </p:cNvPr>
            <p:cNvSpPr txBox="1">
              <a:spLocks/>
            </p:cNvSpPr>
            <p:nvPr/>
          </p:nvSpPr>
          <p:spPr>
            <a:xfrm>
              <a:off x="5150491" y="3232709"/>
              <a:ext cx="3343126" cy="1403686"/>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700" kern="1200" baseline="0">
                  <a:solidFill>
                    <a:schemeClr val="tx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2300" b="1" dirty="0">
                  <a:latin typeface="Trade Gothic Next" panose="020B0503040303020004" pitchFamily="34" charset="0"/>
                </a:rPr>
                <a:t>Wyatt Lee</a:t>
              </a:r>
            </a:p>
            <a:p>
              <a:pPr>
                <a:lnSpc>
                  <a:spcPct val="120000"/>
                </a:lnSpc>
              </a:pPr>
              <a:r>
                <a:rPr lang="en-US" sz="1600" dirty="0">
                  <a:latin typeface="Trade Gothic Next" panose="020B0503040303020004" pitchFamily="34" charset="0"/>
                </a:rPr>
                <a:t>Toronto </a:t>
              </a:r>
              <a:r>
                <a:rPr lang="en-US" sz="1600" dirty="0" err="1">
                  <a:latin typeface="Trade Gothic Next" panose="020B0503040303020004" pitchFamily="34" charset="0"/>
                </a:rPr>
                <a:t>Rotman</a:t>
              </a:r>
              <a:endParaRPr lang="en-US" sz="1600" dirty="0">
                <a:latin typeface="Trade Gothic Next" panose="020B0503040303020004" pitchFamily="34" charset="0"/>
              </a:endParaRPr>
            </a:p>
            <a:p>
              <a:pPr>
                <a:lnSpc>
                  <a:spcPct val="120000"/>
                </a:lnSpc>
              </a:pPr>
              <a:r>
                <a:rPr lang="en-US" sz="1600" dirty="0">
                  <a:latin typeface="Trade Gothic Next" panose="020B0503040303020004" pitchFamily="34" charset="0"/>
                </a:rPr>
                <a:t>wyatt.lee@rotman.utoronto.ca</a:t>
              </a:r>
            </a:p>
          </p:txBody>
        </p:sp>
      </p:grpSp>
    </p:spTree>
    <p:extLst>
      <p:ext uri="{BB962C8B-B14F-4D97-AF65-F5344CB8AC3E}">
        <p14:creationId xmlns:p14="http://schemas.microsoft.com/office/powerpoint/2010/main" val="2652636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1B5A0-950E-454D-A612-ABE07FEA0945}"/>
              </a:ext>
            </a:extLst>
          </p:cNvPr>
          <p:cNvSpPr>
            <a:spLocks noGrp="1"/>
          </p:cNvSpPr>
          <p:nvPr>
            <p:ph idx="1"/>
          </p:nvPr>
        </p:nvSpPr>
        <p:spPr>
          <a:xfrm>
            <a:off x="1727668" y="1101280"/>
            <a:ext cx="10299232" cy="5385264"/>
          </a:xfrm>
        </p:spPr>
        <p:txBody>
          <a:bodyPr>
            <a:normAutofit/>
          </a:bodyPr>
          <a:lstStyle/>
          <a:p>
            <a:r>
              <a:rPr lang="en-US" dirty="0"/>
              <a:t>Qualitative analysis: Interviews</a:t>
            </a:r>
          </a:p>
          <a:p>
            <a:pPr lvl="1"/>
            <a:r>
              <a:rPr lang="en-US" dirty="0">
                <a:solidFill>
                  <a:srgbClr val="0F3C9B"/>
                </a:solidFill>
              </a:rPr>
              <a:t>A California attorney (has been practicing since 1998)</a:t>
            </a:r>
            <a:br>
              <a:rPr lang="en-US" dirty="0"/>
            </a:br>
            <a:r>
              <a:rPr lang="en-US" dirty="0"/>
              <a:t>“Hunter was probably the very high point of a practice that was common: file a </a:t>
            </a:r>
            <a:r>
              <a:rPr lang="en-US" dirty="0" err="1"/>
              <a:t>declatory</a:t>
            </a:r>
            <a:r>
              <a:rPr lang="en-US" dirty="0"/>
              <a:t> judgement action in California to invalidate the out-of-state non-compete of a non-California resident employee … Application Group was kind of the far reaches of attacking non-CA contract in a CA court”</a:t>
            </a:r>
          </a:p>
          <a:p>
            <a:pPr lvl="1"/>
            <a:endParaRPr lang="en-US" dirty="0">
              <a:solidFill>
                <a:srgbClr val="0F3C9B"/>
              </a:solidFill>
            </a:endParaRPr>
          </a:p>
          <a:p>
            <a:pPr lvl="1"/>
            <a:r>
              <a:rPr lang="en-US" dirty="0">
                <a:solidFill>
                  <a:srgbClr val="0F3C9B"/>
                </a:solidFill>
              </a:rPr>
              <a:t>A law professor (areas of expertise: employment law, choice-of-law)</a:t>
            </a:r>
            <a:br>
              <a:rPr lang="en-US" dirty="0">
                <a:solidFill>
                  <a:schemeClr val="accent5">
                    <a:lumMod val="50000"/>
                  </a:schemeClr>
                </a:solidFill>
              </a:rPr>
            </a:br>
            <a:r>
              <a:rPr lang="en-US" dirty="0"/>
              <a:t>“I think this case … not clear to me why California law should apply to a contract between a Maryland employee and a Maryland employer with a Maryland choice-of-law clause.”</a:t>
            </a:r>
          </a:p>
        </p:txBody>
      </p:sp>
      <p:sp>
        <p:nvSpPr>
          <p:cNvPr id="3" name="Slide Number Placeholder 2">
            <a:extLst>
              <a:ext uri="{FF2B5EF4-FFF2-40B4-BE49-F238E27FC236}">
                <a16:creationId xmlns:a16="http://schemas.microsoft.com/office/drawing/2014/main" id="{F5BEE08E-ADC3-4474-AD73-EFCFE3EEED5C}"/>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10</a:t>
            </a:fld>
            <a:endParaRPr lang="en-US" dirty="0"/>
          </a:p>
        </p:txBody>
      </p:sp>
      <p:sp>
        <p:nvSpPr>
          <p:cNvPr id="4" name="Title 3">
            <a:extLst>
              <a:ext uri="{FF2B5EF4-FFF2-40B4-BE49-F238E27FC236}">
                <a16:creationId xmlns:a16="http://schemas.microsoft.com/office/drawing/2014/main" id="{FDB6E323-E30D-4E6A-BBE8-A22825D99F4C}"/>
              </a:ext>
            </a:extLst>
          </p:cNvPr>
          <p:cNvSpPr>
            <a:spLocks noGrp="1"/>
          </p:cNvSpPr>
          <p:nvPr>
            <p:ph type="title"/>
          </p:nvPr>
        </p:nvSpPr>
        <p:spPr>
          <a:xfrm>
            <a:off x="1728980" y="29499"/>
            <a:ext cx="10463019" cy="844370"/>
          </a:xfrm>
        </p:spPr>
        <p:txBody>
          <a:bodyPr/>
          <a:lstStyle/>
          <a:p>
            <a:r>
              <a:rPr lang="en-US" u="sng" dirty="0"/>
              <a:t>Application v. Hunter (1998)</a:t>
            </a:r>
            <a:r>
              <a:rPr lang="en-US" dirty="0"/>
              <a:t> – A Strong Precedent</a:t>
            </a:r>
          </a:p>
        </p:txBody>
      </p:sp>
      <p:sp>
        <p:nvSpPr>
          <p:cNvPr id="8" name="Parallelogram 7">
            <a:extLst>
              <a:ext uri="{FF2B5EF4-FFF2-40B4-BE49-F238E27FC236}">
                <a16:creationId xmlns:a16="http://schemas.microsoft.com/office/drawing/2014/main" id="{98CC103E-BB32-495B-915B-A6A6213F5CAA}"/>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599802C1-71D5-4112-9728-691043AC8408}"/>
              </a:ext>
            </a:extLst>
          </p:cNvPr>
          <p:cNvSpPr/>
          <p:nvPr/>
        </p:nvSpPr>
        <p:spPr>
          <a:xfrm>
            <a:off x="-290352" y="2842408"/>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821F88A5-7F49-4186-8618-223D0DCE3670}"/>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26B7CE17-D270-4E34-83B4-003B7C65898D}"/>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6BC4B043-5AD9-4452-9FFC-BD1C3CF7935A}"/>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6" name="Parallelogram 15">
            <a:extLst>
              <a:ext uri="{FF2B5EF4-FFF2-40B4-BE49-F238E27FC236}">
                <a16:creationId xmlns:a16="http://schemas.microsoft.com/office/drawing/2014/main" id="{B80BF61B-2898-4455-98A7-C10076C1DE8D}"/>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165889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B51742A-5EC8-420A-AACF-DB2A849CB60C}"/>
              </a:ext>
            </a:extLst>
          </p:cNvPr>
          <p:cNvSpPr>
            <a:spLocks noGrp="1"/>
          </p:cNvSpPr>
          <p:nvPr>
            <p:ph idx="1"/>
          </p:nvPr>
        </p:nvSpPr>
        <p:spPr/>
        <p:txBody>
          <a:bodyPr>
            <a:normAutofit/>
          </a:bodyPr>
          <a:lstStyle/>
          <a:p>
            <a:r>
              <a:rPr lang="en-US" dirty="0"/>
              <a:t>Difference-in-Differences</a:t>
            </a:r>
          </a:p>
          <a:p>
            <a:pPr lvl="1"/>
            <a:endParaRPr lang="en-US" dirty="0"/>
          </a:p>
          <a:p>
            <a:pPr lvl="1"/>
            <a:endParaRPr lang="en-US" dirty="0"/>
          </a:p>
          <a:p>
            <a:r>
              <a:rPr lang="en-US" dirty="0"/>
              <a:t>Treatment: “the threat of worker departure”</a:t>
            </a:r>
          </a:p>
          <a:p>
            <a:pPr lvl="1"/>
            <a:endParaRPr lang="en-US" dirty="0"/>
          </a:p>
          <a:p>
            <a:r>
              <a:rPr lang="en-US" dirty="0"/>
              <a:t>We compare </a:t>
            </a:r>
            <a:r>
              <a:rPr lang="en-US" b="1" dirty="0"/>
              <a:t>non</a:t>
            </a:r>
            <a:r>
              <a:rPr lang="en-US" dirty="0"/>
              <a:t>-CA firms</a:t>
            </a:r>
          </a:p>
          <a:p>
            <a:pPr lvl="1"/>
            <a:r>
              <a:rPr lang="en-US" i="1" dirty="0"/>
              <a:t>Application v. Hunter (1998)</a:t>
            </a:r>
            <a:r>
              <a:rPr lang="en-US" dirty="0"/>
              <a:t> only affected firms that had been </a:t>
            </a:r>
            <a:r>
              <a:rPr lang="en-US" dirty="0">
                <a:solidFill>
                  <a:srgbClr val="A80532"/>
                </a:solidFill>
              </a:rPr>
              <a:t>enforcing</a:t>
            </a:r>
            <a:r>
              <a:rPr lang="en-US" dirty="0"/>
              <a:t> non-competes </a:t>
            </a:r>
          </a:p>
          <a:p>
            <a:pPr lvl="1"/>
            <a:r>
              <a:rPr lang="en-US" dirty="0">
                <a:solidFill>
                  <a:srgbClr val="A80532"/>
                </a:solidFill>
              </a:rPr>
              <a:t>Treatment</a:t>
            </a:r>
            <a:r>
              <a:rPr lang="en-US" dirty="0"/>
              <a:t> group: non-CA firms in the </a:t>
            </a:r>
            <a:r>
              <a:rPr lang="en-US" u="sng" dirty="0"/>
              <a:t>strong</a:t>
            </a:r>
            <a:r>
              <a:rPr lang="en-US" dirty="0"/>
              <a:t> enforcement states</a:t>
            </a:r>
          </a:p>
          <a:p>
            <a:pPr lvl="1"/>
            <a:r>
              <a:rPr lang="en-US" dirty="0">
                <a:solidFill>
                  <a:srgbClr val="A80532"/>
                </a:solidFill>
              </a:rPr>
              <a:t>Control</a:t>
            </a:r>
            <a:r>
              <a:rPr lang="en-US" dirty="0"/>
              <a:t> group: non-CA firms in the </a:t>
            </a:r>
            <a:r>
              <a:rPr lang="en-US" u="sng" dirty="0"/>
              <a:t>weak or non</a:t>
            </a:r>
            <a:r>
              <a:rPr lang="en-US" dirty="0"/>
              <a:t>-enforcement states</a:t>
            </a:r>
          </a:p>
        </p:txBody>
      </p:sp>
      <p:sp>
        <p:nvSpPr>
          <p:cNvPr id="11" name="Slide Number Placeholder 2">
            <a:extLst>
              <a:ext uri="{FF2B5EF4-FFF2-40B4-BE49-F238E27FC236}">
                <a16:creationId xmlns:a16="http://schemas.microsoft.com/office/drawing/2014/main" id="{172864A4-3744-4D14-9F86-46642EAA61AE}"/>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11</a:t>
            </a:fld>
            <a:endParaRPr lang="en-US" dirty="0"/>
          </a:p>
        </p:txBody>
      </p:sp>
      <p:sp>
        <p:nvSpPr>
          <p:cNvPr id="4" name="Title 3">
            <a:extLst>
              <a:ext uri="{FF2B5EF4-FFF2-40B4-BE49-F238E27FC236}">
                <a16:creationId xmlns:a16="http://schemas.microsoft.com/office/drawing/2014/main" id="{E19AE656-97F2-47E0-B99A-7059018AFE4B}"/>
              </a:ext>
            </a:extLst>
          </p:cNvPr>
          <p:cNvSpPr>
            <a:spLocks noGrp="1"/>
          </p:cNvSpPr>
          <p:nvPr>
            <p:ph type="title"/>
          </p:nvPr>
        </p:nvSpPr>
        <p:spPr>
          <a:xfrm>
            <a:off x="1728980" y="29499"/>
            <a:ext cx="10463019" cy="844370"/>
          </a:xfrm>
        </p:spPr>
        <p:txBody>
          <a:bodyPr/>
          <a:lstStyle/>
          <a:p>
            <a:r>
              <a:rPr lang="en-US" dirty="0"/>
              <a:t>Research Design</a:t>
            </a:r>
          </a:p>
        </p:txBody>
      </p:sp>
      <p:sp>
        <p:nvSpPr>
          <p:cNvPr id="9" name="Parallelogram 8">
            <a:extLst>
              <a:ext uri="{FF2B5EF4-FFF2-40B4-BE49-F238E27FC236}">
                <a16:creationId xmlns:a16="http://schemas.microsoft.com/office/drawing/2014/main" id="{996DD15F-47D4-4885-9470-FA3AF73D5868}"/>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2" name="Parallelogram 11">
            <a:extLst>
              <a:ext uri="{FF2B5EF4-FFF2-40B4-BE49-F238E27FC236}">
                <a16:creationId xmlns:a16="http://schemas.microsoft.com/office/drawing/2014/main" id="{49FF638F-8767-4A74-8786-5A21DDAC937E}"/>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3" name="Parallelogram 12">
            <a:extLst>
              <a:ext uri="{FF2B5EF4-FFF2-40B4-BE49-F238E27FC236}">
                <a16:creationId xmlns:a16="http://schemas.microsoft.com/office/drawing/2014/main" id="{79EF1CD8-9D06-44F0-940B-270A67CB2B10}"/>
              </a:ext>
            </a:extLst>
          </p:cNvPr>
          <p:cNvSpPr/>
          <p:nvPr/>
        </p:nvSpPr>
        <p:spPr>
          <a:xfrm>
            <a:off x="-290352" y="3157697"/>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4" name="Parallelogram 13">
            <a:extLst>
              <a:ext uri="{FF2B5EF4-FFF2-40B4-BE49-F238E27FC236}">
                <a16:creationId xmlns:a16="http://schemas.microsoft.com/office/drawing/2014/main" id="{223B1B01-FB2B-4AB9-8DAD-C9128DD5280F}"/>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5" name="Parallelogram 14">
            <a:extLst>
              <a:ext uri="{FF2B5EF4-FFF2-40B4-BE49-F238E27FC236}">
                <a16:creationId xmlns:a16="http://schemas.microsoft.com/office/drawing/2014/main" id="{1C66DE37-B5D2-4F77-B9B7-0C0443B9CC88}"/>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F4E9C0-C2EF-4E3B-B114-2CC33ABBBA14}"/>
                  </a:ext>
                </a:extLst>
              </p:cNvPr>
              <p:cNvSpPr txBox="1"/>
              <p:nvPr/>
            </p:nvSpPr>
            <p:spPr>
              <a:xfrm>
                <a:off x="1978311" y="1625231"/>
                <a:ext cx="624478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smtClean="0">
                              <a:solidFill>
                                <a:srgbClr val="836967"/>
                              </a:solidFill>
                              <a:latin typeface="Cambria Math" panose="02040503050406030204" pitchFamily="18" charset="0"/>
                              <a:ea typeface="STIX Two Math" panose="02020603050405020304" pitchFamily="18" charset="0"/>
                              <a:cs typeface="STIX Two Math" panose="02020603050405020304" pitchFamily="18" charset="0"/>
                            </a:rPr>
                          </m:ctrlPr>
                        </m:sSubPr>
                        <m:e>
                          <m:r>
                            <a:rPr lang="en-US" sz="2400" i="1">
                              <a:latin typeface="STIX Two Math" panose="02020603050405020304" pitchFamily="18" charset="0"/>
                              <a:ea typeface="STIX Two Math" panose="02020603050405020304" pitchFamily="18" charset="0"/>
                              <a:cs typeface="STIX Two Math" panose="02020603050405020304" pitchFamily="18" charset="0"/>
                            </a:rPr>
                            <m:t>𝑦</m:t>
                          </m:r>
                        </m:e>
                        <m:sub>
                          <m:r>
                            <a:rPr lang="en-US" sz="2400" i="1">
                              <a:latin typeface="STIX Two Math" panose="02020603050405020304" pitchFamily="18" charset="0"/>
                              <a:ea typeface="STIX Two Math" panose="02020603050405020304" pitchFamily="18" charset="0"/>
                              <a:cs typeface="STIX Two Math" panose="02020603050405020304" pitchFamily="18" charset="0"/>
                            </a:rPr>
                            <m:t>𝑖𝑠𝑡</m:t>
                          </m:r>
                        </m:sub>
                      </m:sSub>
                      <m:r>
                        <a:rPr lang="en-US" sz="2400" i="0">
                          <a:latin typeface="STIX Two Math" panose="02020603050405020304" pitchFamily="18" charset="0"/>
                          <a:ea typeface="STIX Two Math" panose="02020603050405020304" pitchFamily="18" charset="0"/>
                          <a:cs typeface="STIX Two Math" panose="02020603050405020304" pitchFamily="18" charset="0"/>
                        </a:rPr>
                        <m:t>=</m:t>
                      </m:r>
                      <m:sSub>
                        <m:sSubPr>
                          <m:ctrlPr>
                            <a:rPr lang="en-US" sz="2400" i="1">
                              <a:solidFill>
                                <a:srgbClr val="836967"/>
                              </a:solidFill>
                              <a:latin typeface="Cambria Math" panose="02040503050406030204" pitchFamily="18" charset="0"/>
                              <a:ea typeface="STIX Two Math" panose="02020603050405020304" pitchFamily="18" charset="0"/>
                              <a:cs typeface="STIX Two Math" panose="02020603050405020304" pitchFamily="18" charset="0"/>
                            </a:rPr>
                          </m:ctrlPr>
                        </m:sSubPr>
                        <m:e>
                          <m:r>
                            <a:rPr lang="en-US" sz="2400" i="1">
                              <a:latin typeface="STIX Two Math" panose="02020603050405020304" pitchFamily="18" charset="0"/>
                              <a:ea typeface="STIX Two Math" panose="02020603050405020304" pitchFamily="18" charset="0"/>
                              <a:cs typeface="STIX Two Math" panose="02020603050405020304" pitchFamily="18" charset="0"/>
                            </a:rPr>
                            <m:t>𝐸𝑛𝑓𝑜𝑟𝑐𝑒</m:t>
                          </m:r>
                        </m:e>
                        <m:sub>
                          <m:r>
                            <a:rPr lang="en-US" sz="2400" i="1">
                              <a:latin typeface="STIX Two Math" panose="02020603050405020304" pitchFamily="18" charset="0"/>
                              <a:ea typeface="STIX Two Math" panose="02020603050405020304" pitchFamily="18" charset="0"/>
                              <a:cs typeface="STIX Two Math" panose="02020603050405020304" pitchFamily="18" charset="0"/>
                            </a:rPr>
                            <m:t>𝑠</m:t>
                          </m:r>
                        </m:sub>
                      </m:sSub>
                      <m:r>
                        <a:rPr lang="en-US" sz="2400" i="0">
                          <a:latin typeface="STIX Two Math" panose="02020603050405020304" pitchFamily="18" charset="0"/>
                          <a:ea typeface="STIX Two Math" panose="02020603050405020304" pitchFamily="18" charset="0"/>
                          <a:cs typeface="STIX Two Math" panose="02020603050405020304" pitchFamily="18" charset="0"/>
                        </a:rPr>
                        <m:t>⋅</m:t>
                      </m:r>
                      <m:r>
                        <a:rPr lang="en-US" sz="2400" i="1">
                          <a:latin typeface="STIX Two Math" panose="02020603050405020304" pitchFamily="18" charset="0"/>
                          <a:ea typeface="STIX Two Math" panose="02020603050405020304" pitchFamily="18" charset="0"/>
                          <a:cs typeface="STIX Two Math" panose="02020603050405020304" pitchFamily="18" charset="0"/>
                        </a:rPr>
                        <m:t>𝑃𝑜𝑠</m:t>
                      </m:r>
                      <m:sSub>
                        <m:sSubPr>
                          <m:ctrlPr>
                            <a:rPr lang="en-US" sz="2400" i="1">
                              <a:solidFill>
                                <a:srgbClr val="836967"/>
                              </a:solidFill>
                              <a:latin typeface="Cambria Math" panose="02040503050406030204" pitchFamily="18" charset="0"/>
                              <a:ea typeface="STIX Two Math" panose="02020603050405020304" pitchFamily="18" charset="0"/>
                              <a:cs typeface="STIX Two Math" panose="02020603050405020304" pitchFamily="18" charset="0"/>
                            </a:rPr>
                          </m:ctrlPr>
                        </m:sSubPr>
                        <m:e>
                          <m:r>
                            <a:rPr lang="en-US" sz="2400" i="1">
                              <a:latin typeface="STIX Two Math" panose="02020603050405020304" pitchFamily="18" charset="0"/>
                              <a:ea typeface="STIX Two Math" panose="02020603050405020304" pitchFamily="18" charset="0"/>
                              <a:cs typeface="STIX Two Math" panose="02020603050405020304" pitchFamily="18" charset="0"/>
                            </a:rPr>
                            <m:t>𝑡</m:t>
                          </m:r>
                        </m:e>
                        <m:sub>
                          <m:r>
                            <a:rPr lang="en-US" sz="2400" i="1">
                              <a:latin typeface="STIX Two Math" panose="02020603050405020304" pitchFamily="18" charset="0"/>
                              <a:ea typeface="STIX Two Math" panose="02020603050405020304" pitchFamily="18" charset="0"/>
                              <a:cs typeface="STIX Two Math" panose="02020603050405020304" pitchFamily="18" charset="0"/>
                            </a:rPr>
                            <m:t>𝑡</m:t>
                          </m:r>
                        </m:sub>
                      </m:sSub>
                      <m:r>
                        <a:rPr lang="en-US" sz="2400" i="0">
                          <a:latin typeface="STIX Two Math" panose="02020603050405020304" pitchFamily="18" charset="0"/>
                          <a:ea typeface="STIX Two Math" panose="02020603050405020304" pitchFamily="18" charset="0"/>
                          <a:cs typeface="STIX Two Math" panose="02020603050405020304" pitchFamily="18" charset="0"/>
                        </a:rPr>
                        <m:t>+</m:t>
                      </m:r>
                      <m:sSub>
                        <m:sSubPr>
                          <m:ctrlPr>
                            <a:rPr lang="en-US" sz="2400" i="1">
                              <a:solidFill>
                                <a:srgbClr val="836967"/>
                              </a:solidFill>
                              <a:latin typeface="Cambria Math" panose="02040503050406030204" pitchFamily="18" charset="0"/>
                              <a:ea typeface="STIX Two Math" panose="02020603050405020304" pitchFamily="18" charset="0"/>
                              <a:cs typeface="STIX Two Math" panose="02020603050405020304" pitchFamily="18" charset="0"/>
                            </a:rPr>
                          </m:ctrlPr>
                        </m:sSubPr>
                        <m:e>
                          <m:r>
                            <a:rPr lang="en-US" sz="2400" i="1">
                              <a:latin typeface="STIX Two Math" panose="02020603050405020304" pitchFamily="18" charset="0"/>
                              <a:ea typeface="STIX Two Math" panose="02020603050405020304" pitchFamily="18" charset="0"/>
                              <a:cs typeface="STIX Two Math" panose="02020603050405020304" pitchFamily="18" charset="0"/>
                            </a:rPr>
                            <m:t>𝛿</m:t>
                          </m:r>
                        </m:e>
                        <m:sub>
                          <m:r>
                            <a:rPr lang="en-US" sz="2400" i="1">
                              <a:latin typeface="STIX Two Math" panose="02020603050405020304" pitchFamily="18" charset="0"/>
                              <a:ea typeface="STIX Two Math" panose="02020603050405020304" pitchFamily="18" charset="0"/>
                              <a:cs typeface="STIX Two Math" panose="02020603050405020304" pitchFamily="18" charset="0"/>
                            </a:rPr>
                            <m:t>𝑖𝑠</m:t>
                          </m:r>
                        </m:sub>
                      </m:sSub>
                      <m:r>
                        <a:rPr lang="en-US" sz="2400" i="0">
                          <a:latin typeface="STIX Two Math" panose="02020603050405020304" pitchFamily="18" charset="0"/>
                          <a:ea typeface="STIX Two Math" panose="02020603050405020304" pitchFamily="18" charset="0"/>
                          <a:cs typeface="STIX Two Math" panose="02020603050405020304" pitchFamily="18" charset="0"/>
                        </a:rPr>
                        <m:t>+</m:t>
                      </m:r>
                      <m:sSub>
                        <m:sSubPr>
                          <m:ctrlPr>
                            <a:rPr lang="en-US" sz="2400" i="1">
                              <a:solidFill>
                                <a:srgbClr val="836967"/>
                              </a:solidFill>
                              <a:latin typeface="Cambria Math" panose="02040503050406030204" pitchFamily="18" charset="0"/>
                              <a:ea typeface="STIX Two Math" panose="02020603050405020304" pitchFamily="18" charset="0"/>
                              <a:cs typeface="STIX Two Math" panose="02020603050405020304" pitchFamily="18" charset="0"/>
                            </a:rPr>
                          </m:ctrlPr>
                        </m:sSubPr>
                        <m:e>
                          <m:r>
                            <a:rPr lang="en-US" sz="2400" i="1">
                              <a:latin typeface="STIX Two Math" panose="02020603050405020304" pitchFamily="18" charset="0"/>
                              <a:ea typeface="STIX Two Math" panose="02020603050405020304" pitchFamily="18" charset="0"/>
                              <a:cs typeface="STIX Two Math" panose="02020603050405020304" pitchFamily="18" charset="0"/>
                            </a:rPr>
                            <m:t>𝛾</m:t>
                          </m:r>
                        </m:e>
                        <m:sub>
                          <m:r>
                            <a:rPr lang="en-US" sz="2400" i="1">
                              <a:latin typeface="STIX Two Math" panose="02020603050405020304" pitchFamily="18" charset="0"/>
                              <a:ea typeface="STIX Two Math" panose="02020603050405020304" pitchFamily="18" charset="0"/>
                              <a:cs typeface="STIX Two Math" panose="02020603050405020304" pitchFamily="18" charset="0"/>
                            </a:rPr>
                            <m:t>𝑡</m:t>
                          </m:r>
                        </m:sub>
                      </m:sSub>
                      <m:r>
                        <a:rPr lang="en-US" sz="2400" i="0">
                          <a:latin typeface="STIX Two Math" panose="02020603050405020304" pitchFamily="18" charset="0"/>
                          <a:ea typeface="STIX Two Math" panose="02020603050405020304" pitchFamily="18" charset="0"/>
                          <a:cs typeface="STIX Two Math" panose="02020603050405020304" pitchFamily="18" charset="0"/>
                        </a:rPr>
                        <m:t>+</m:t>
                      </m:r>
                      <m:sSub>
                        <m:sSubPr>
                          <m:ctrlPr>
                            <a:rPr lang="en-US" sz="2400" i="1">
                              <a:solidFill>
                                <a:srgbClr val="836967"/>
                              </a:solidFill>
                              <a:latin typeface="Cambria Math" panose="02040503050406030204" pitchFamily="18" charset="0"/>
                              <a:ea typeface="STIX Two Math" panose="02020603050405020304" pitchFamily="18" charset="0"/>
                              <a:cs typeface="STIX Two Math" panose="02020603050405020304" pitchFamily="18" charset="0"/>
                            </a:rPr>
                          </m:ctrlPr>
                        </m:sSubPr>
                        <m:e>
                          <m:r>
                            <a:rPr lang="en-US" sz="2400" i="1">
                              <a:latin typeface="STIX Two Math" panose="02020603050405020304" pitchFamily="18" charset="0"/>
                              <a:ea typeface="STIX Two Math" panose="02020603050405020304" pitchFamily="18" charset="0"/>
                              <a:cs typeface="STIX Two Math" panose="02020603050405020304" pitchFamily="18" charset="0"/>
                            </a:rPr>
                            <m:t>𝜖</m:t>
                          </m:r>
                        </m:e>
                        <m:sub>
                          <m:r>
                            <a:rPr lang="en-US" sz="2400" i="1">
                              <a:latin typeface="STIX Two Math" panose="02020603050405020304" pitchFamily="18" charset="0"/>
                              <a:ea typeface="STIX Two Math" panose="02020603050405020304" pitchFamily="18" charset="0"/>
                              <a:cs typeface="STIX Two Math" panose="02020603050405020304" pitchFamily="18" charset="0"/>
                            </a:rPr>
                            <m:t>𝑖𝑠𝑡</m:t>
                          </m:r>
                        </m:sub>
                      </m:sSub>
                    </m:oMath>
                  </m:oMathPara>
                </a14:m>
                <a:endParaRPr lang="en-US" sz="2400"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18" name="TextBox 17">
                <a:extLst>
                  <a:ext uri="{FF2B5EF4-FFF2-40B4-BE49-F238E27FC236}">
                    <a16:creationId xmlns:a16="http://schemas.microsoft.com/office/drawing/2014/main" id="{DAF4E9C0-C2EF-4E3B-B114-2CC33ABBBA14}"/>
                  </a:ext>
                </a:extLst>
              </p:cNvPr>
              <p:cNvSpPr txBox="1">
                <a:spLocks noRot="1" noChangeAspect="1" noMove="1" noResize="1" noEditPoints="1" noAdjustHandles="1" noChangeArrowheads="1" noChangeShapeType="1" noTextEdit="1"/>
              </p:cNvSpPr>
              <p:nvPr/>
            </p:nvSpPr>
            <p:spPr>
              <a:xfrm>
                <a:off x="1978311" y="1625231"/>
                <a:ext cx="6244788" cy="461665"/>
              </a:xfrm>
              <a:prstGeom prst="rect">
                <a:avLst/>
              </a:prstGeom>
              <a:blipFill>
                <a:blip r:embed="rId2"/>
                <a:stretch>
                  <a:fillRect l="-293" b="-21333"/>
                </a:stretch>
              </a:blipFill>
            </p:spPr>
            <p:txBody>
              <a:bodyPr/>
              <a:lstStyle/>
              <a:p>
                <a:r>
                  <a:rPr lang="en-US">
                    <a:noFill/>
                  </a:rPr>
                  <a:t> </a:t>
                </a:r>
              </a:p>
            </p:txBody>
          </p:sp>
        </mc:Fallback>
      </mc:AlternateContent>
      <p:sp>
        <p:nvSpPr>
          <p:cNvPr id="21" name="Parallelogram 20">
            <a:extLst>
              <a:ext uri="{FF2B5EF4-FFF2-40B4-BE49-F238E27FC236}">
                <a16:creationId xmlns:a16="http://schemas.microsoft.com/office/drawing/2014/main" id="{FD12EF17-CF31-46CC-921F-63543D90EAE3}"/>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41888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172864A4-3744-4D14-9F86-46642EAA61AE}"/>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12</a:t>
            </a:fld>
            <a:endParaRPr lang="en-US" dirty="0"/>
          </a:p>
        </p:txBody>
      </p:sp>
      <p:sp>
        <p:nvSpPr>
          <p:cNvPr id="4" name="Title 3">
            <a:extLst>
              <a:ext uri="{FF2B5EF4-FFF2-40B4-BE49-F238E27FC236}">
                <a16:creationId xmlns:a16="http://schemas.microsoft.com/office/drawing/2014/main" id="{E19AE656-97F2-47E0-B99A-7059018AFE4B}"/>
              </a:ext>
            </a:extLst>
          </p:cNvPr>
          <p:cNvSpPr>
            <a:spLocks noGrp="1"/>
          </p:cNvSpPr>
          <p:nvPr>
            <p:ph type="title"/>
          </p:nvPr>
        </p:nvSpPr>
        <p:spPr>
          <a:xfrm>
            <a:off x="1728980" y="29499"/>
            <a:ext cx="10463019" cy="844370"/>
          </a:xfrm>
        </p:spPr>
        <p:txBody>
          <a:bodyPr/>
          <a:lstStyle/>
          <a:p>
            <a:r>
              <a:rPr lang="en-US"/>
              <a:t>Research Design: Noncompetes Enforceability</a:t>
            </a:r>
            <a:endParaRPr lang="en-US" dirty="0"/>
          </a:p>
        </p:txBody>
      </p:sp>
      <p:pic>
        <p:nvPicPr>
          <p:cNvPr id="3" name="Graphic 2">
            <a:extLst>
              <a:ext uri="{FF2B5EF4-FFF2-40B4-BE49-F238E27FC236}">
                <a16:creationId xmlns:a16="http://schemas.microsoft.com/office/drawing/2014/main" id="{1C435C2C-4820-4CDB-AC60-4A70CBA1723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49" t="19173" r="16251" b="20826"/>
          <a:stretch/>
        </p:blipFill>
        <p:spPr>
          <a:xfrm>
            <a:off x="1898861" y="1493668"/>
            <a:ext cx="4572000" cy="2743200"/>
          </a:xfrm>
          <a:prstGeom prst="rect">
            <a:avLst/>
          </a:prstGeom>
        </p:spPr>
      </p:pic>
      <p:sp>
        <p:nvSpPr>
          <p:cNvPr id="22" name="Rectangle 21">
            <a:extLst>
              <a:ext uri="{FF2B5EF4-FFF2-40B4-BE49-F238E27FC236}">
                <a16:creationId xmlns:a16="http://schemas.microsoft.com/office/drawing/2014/main" id="{482C147F-74F9-4CD7-AD03-9FE2E5013B83}"/>
              </a:ext>
            </a:extLst>
          </p:cNvPr>
          <p:cNvSpPr/>
          <p:nvPr/>
        </p:nvSpPr>
        <p:spPr>
          <a:xfrm>
            <a:off x="1860947" y="4856500"/>
            <a:ext cx="4647827" cy="1015663"/>
          </a:xfrm>
          <a:prstGeom prst="rect">
            <a:avLst/>
          </a:prstGeom>
        </p:spPr>
        <p:txBody>
          <a:bodyPr wrap="square">
            <a:spAutoFit/>
          </a:bodyPr>
          <a:lstStyle/>
          <a:p>
            <a:pPr algn="ctr"/>
            <a:r>
              <a:rPr lang="en-US" sz="2000" b="1" dirty="0" err="1">
                <a:latin typeface="Trade Gothic Next" panose="020B0503040303020004" pitchFamily="34" charset="0"/>
                <a:ea typeface="Liberation Sans" panose="020B0604020202020204" pitchFamily="34" charset="0"/>
                <a:cs typeface="Arial" panose="020B0604020202020204" pitchFamily="34" charset="0"/>
              </a:rPr>
              <a:t>Garmaise</a:t>
            </a:r>
            <a:r>
              <a:rPr lang="en-US" sz="2000" b="1" dirty="0">
                <a:latin typeface="Trade Gothic Next" panose="020B0503040303020004" pitchFamily="34" charset="0"/>
                <a:ea typeface="Liberation Sans" panose="020B0604020202020204" pitchFamily="34" charset="0"/>
                <a:cs typeface="Arial" panose="020B0604020202020204" pitchFamily="34" charset="0"/>
              </a:rPr>
              <a:t> (2011) Index </a:t>
            </a:r>
          </a:p>
          <a:p>
            <a:pPr algn="ctr"/>
            <a:r>
              <a:rPr lang="en-US" sz="2000" dirty="0">
                <a:latin typeface="Trade Gothic Next" panose="020B0503040303020004" pitchFamily="34" charset="0"/>
                <a:ea typeface="Liberation Sans" panose="020B0604020202020204" pitchFamily="34" charset="0"/>
                <a:cs typeface="Arial" panose="020B0604020202020204" pitchFamily="34" charset="0"/>
              </a:rPr>
              <a:t>Based on </a:t>
            </a:r>
            <a:r>
              <a:rPr lang="en-US" sz="2000" dirty="0" err="1">
                <a:latin typeface="Trade Gothic Next" panose="020B0503040303020004" pitchFamily="34" charset="0"/>
                <a:ea typeface="Liberation Sans" panose="020B0604020202020204" pitchFamily="34" charset="0"/>
                <a:cs typeface="Arial" panose="020B0604020202020204" pitchFamily="34" charset="0"/>
              </a:rPr>
              <a:t>Marlsberger</a:t>
            </a:r>
            <a:r>
              <a:rPr lang="en-US" sz="2000" dirty="0">
                <a:latin typeface="Trade Gothic Next" panose="020B0503040303020004" pitchFamily="34" charset="0"/>
                <a:ea typeface="Liberation Sans" panose="020B0604020202020204" pitchFamily="34" charset="0"/>
                <a:cs typeface="Arial" panose="020B0604020202020204" pitchFamily="34" charset="0"/>
              </a:rPr>
              <a:t> (2004) survey</a:t>
            </a:r>
          </a:p>
          <a:p>
            <a:pPr algn="ctr"/>
            <a:r>
              <a:rPr lang="en-US" sz="2000" dirty="0">
                <a:latin typeface="Trade Gothic Next" panose="020B0503040303020004" pitchFamily="34" charset="0"/>
                <a:ea typeface="Liberation Sans" panose="020B0604020202020204" pitchFamily="34" charset="0"/>
                <a:cs typeface="Arial" panose="020B0604020202020204" pitchFamily="34" charset="0"/>
              </a:rPr>
              <a:t>[0 - 9]</a:t>
            </a:r>
          </a:p>
        </p:txBody>
      </p:sp>
      <p:pic>
        <p:nvPicPr>
          <p:cNvPr id="5" name="Picture 4">
            <a:extLst>
              <a:ext uri="{FF2B5EF4-FFF2-40B4-BE49-F238E27FC236}">
                <a16:creationId xmlns:a16="http://schemas.microsoft.com/office/drawing/2014/main" id="{8E041E3E-4915-4EB7-956B-DB363EBF7178}"/>
              </a:ext>
            </a:extLst>
          </p:cNvPr>
          <p:cNvPicPr>
            <a:picLocks noChangeAspect="1"/>
          </p:cNvPicPr>
          <p:nvPr/>
        </p:nvPicPr>
        <p:blipFill rotWithShape="1">
          <a:blip r:embed="rId4">
            <a:extLst>
              <a:ext uri="{28A0092B-C50C-407E-A947-70E740481C1C}">
                <a14:useLocalDpi xmlns:a14="http://schemas.microsoft.com/office/drawing/2010/main" val="0"/>
              </a:ext>
            </a:extLst>
          </a:blip>
          <a:srcRect l="8629" t="19429" r="16275" b="21211"/>
          <a:stretch/>
        </p:blipFill>
        <p:spPr>
          <a:xfrm>
            <a:off x="6701018" y="1493668"/>
            <a:ext cx="4621521" cy="2743200"/>
          </a:xfrm>
          <a:prstGeom prst="rect">
            <a:avLst/>
          </a:prstGeom>
        </p:spPr>
      </p:pic>
      <p:sp>
        <p:nvSpPr>
          <p:cNvPr id="10" name="Rectangle 9">
            <a:extLst>
              <a:ext uri="{FF2B5EF4-FFF2-40B4-BE49-F238E27FC236}">
                <a16:creationId xmlns:a16="http://schemas.microsoft.com/office/drawing/2014/main" id="{8F913DA9-7952-48B7-8029-6FC3C54692B7}"/>
              </a:ext>
            </a:extLst>
          </p:cNvPr>
          <p:cNvSpPr/>
          <p:nvPr/>
        </p:nvSpPr>
        <p:spPr>
          <a:xfrm>
            <a:off x="6687864" y="4854979"/>
            <a:ext cx="4647827" cy="1015663"/>
          </a:xfrm>
          <a:prstGeom prst="rect">
            <a:avLst/>
          </a:prstGeom>
        </p:spPr>
        <p:txBody>
          <a:bodyPr wrap="square">
            <a:spAutoFit/>
          </a:bodyPr>
          <a:lstStyle/>
          <a:p>
            <a:pPr algn="ctr"/>
            <a:r>
              <a:rPr lang="en-US" sz="2000" b="1" dirty="0">
                <a:latin typeface="Trade Gothic Next" panose="020B0503040303020004" pitchFamily="34" charset="0"/>
                <a:ea typeface="Liberation Sans" panose="020B0604020202020204" pitchFamily="34" charset="0"/>
                <a:cs typeface="Arial" panose="020B0604020202020204" pitchFamily="34" charset="0"/>
              </a:rPr>
              <a:t>Starr (2019) Index as of 1991 </a:t>
            </a:r>
          </a:p>
          <a:p>
            <a:pPr algn="ctr"/>
            <a:r>
              <a:rPr lang="en-US" sz="2000" dirty="0">
                <a:latin typeface="Trade Gothic Next" panose="020B0503040303020004" pitchFamily="34" charset="0"/>
                <a:ea typeface="Liberation Sans" panose="020B0604020202020204" pitchFamily="34" charset="0"/>
                <a:cs typeface="Arial" panose="020B0604020202020204" pitchFamily="34" charset="0"/>
              </a:rPr>
              <a:t>Based on </a:t>
            </a:r>
            <a:r>
              <a:rPr lang="en-US" sz="2000" dirty="0" err="1">
                <a:latin typeface="Trade Gothic Next" panose="020B0503040303020004" pitchFamily="34" charset="0"/>
                <a:ea typeface="Liberation Sans" panose="020B0604020202020204" pitchFamily="34" charset="0"/>
                <a:cs typeface="Arial" panose="020B0604020202020204" pitchFamily="34" charset="0"/>
              </a:rPr>
              <a:t>Bishara’s</a:t>
            </a:r>
            <a:r>
              <a:rPr lang="en-US" sz="2000" dirty="0">
                <a:latin typeface="Trade Gothic Next" panose="020B0503040303020004" pitchFamily="34" charset="0"/>
                <a:ea typeface="Liberation Sans" panose="020B0604020202020204" pitchFamily="34" charset="0"/>
                <a:cs typeface="Arial" panose="020B0604020202020204" pitchFamily="34" charset="0"/>
              </a:rPr>
              <a:t> (2011) ranking</a:t>
            </a:r>
          </a:p>
          <a:p>
            <a:pPr algn="ctr"/>
            <a:r>
              <a:rPr lang="en-US" sz="2000" dirty="0">
                <a:latin typeface="Trade Gothic Next" panose="020B0503040303020004" pitchFamily="34" charset="0"/>
                <a:ea typeface="Liberation Sans" panose="020B0604020202020204" pitchFamily="34" charset="0"/>
                <a:cs typeface="Arial" panose="020B0604020202020204" pitchFamily="34" charset="0"/>
              </a:rPr>
              <a:t>[-4.23, 1.15]</a:t>
            </a:r>
          </a:p>
        </p:txBody>
      </p:sp>
      <p:sp>
        <p:nvSpPr>
          <p:cNvPr id="9" name="Parallelogram 8">
            <a:extLst>
              <a:ext uri="{FF2B5EF4-FFF2-40B4-BE49-F238E27FC236}">
                <a16:creationId xmlns:a16="http://schemas.microsoft.com/office/drawing/2014/main" id="{996DD15F-47D4-4885-9470-FA3AF73D5868}"/>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2" name="Parallelogram 11">
            <a:extLst>
              <a:ext uri="{FF2B5EF4-FFF2-40B4-BE49-F238E27FC236}">
                <a16:creationId xmlns:a16="http://schemas.microsoft.com/office/drawing/2014/main" id="{49FF638F-8767-4A74-8786-5A21DDAC937E}"/>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3" name="Parallelogram 12">
            <a:extLst>
              <a:ext uri="{FF2B5EF4-FFF2-40B4-BE49-F238E27FC236}">
                <a16:creationId xmlns:a16="http://schemas.microsoft.com/office/drawing/2014/main" id="{79EF1CD8-9D06-44F0-940B-270A67CB2B10}"/>
              </a:ext>
            </a:extLst>
          </p:cNvPr>
          <p:cNvSpPr/>
          <p:nvPr/>
        </p:nvSpPr>
        <p:spPr>
          <a:xfrm>
            <a:off x="-290352" y="3157697"/>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4" name="Parallelogram 13">
            <a:extLst>
              <a:ext uri="{FF2B5EF4-FFF2-40B4-BE49-F238E27FC236}">
                <a16:creationId xmlns:a16="http://schemas.microsoft.com/office/drawing/2014/main" id="{223B1B01-FB2B-4AB9-8DAD-C9128DD5280F}"/>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5" name="Parallelogram 14">
            <a:extLst>
              <a:ext uri="{FF2B5EF4-FFF2-40B4-BE49-F238E27FC236}">
                <a16:creationId xmlns:a16="http://schemas.microsoft.com/office/drawing/2014/main" id="{1C66DE37-B5D2-4F77-B9B7-0C0443B9CC88}"/>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6" name="Parallelogram 15">
            <a:extLst>
              <a:ext uri="{FF2B5EF4-FFF2-40B4-BE49-F238E27FC236}">
                <a16:creationId xmlns:a16="http://schemas.microsoft.com/office/drawing/2014/main" id="{47B17551-E8F7-412E-93A8-4A579DC0F3F5}"/>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28293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75BCFF12-7409-4108-9B16-69A49A079674}"/>
              </a:ext>
            </a:extLst>
          </p:cNvPr>
          <p:cNvSpPr>
            <a:spLocks noGrp="1"/>
          </p:cNvSpPr>
          <p:nvPr>
            <p:ph idx="1"/>
          </p:nvPr>
        </p:nvSpPr>
        <p:spPr/>
        <p:txBody>
          <a:bodyPr/>
          <a:lstStyle/>
          <a:p>
            <a:r>
              <a:rPr lang="en-US" dirty="0" err="1"/>
              <a:t>Noncompetes</a:t>
            </a:r>
            <a:r>
              <a:rPr lang="en-US" dirty="0"/>
              <a:t> enforceability: </a:t>
            </a:r>
            <a:r>
              <a:rPr lang="en-US" dirty="0" err="1"/>
              <a:t>Garmaise</a:t>
            </a:r>
            <a:r>
              <a:rPr lang="en-US" dirty="0"/>
              <a:t> (2011) and Starr (2019)</a:t>
            </a:r>
          </a:p>
          <a:p>
            <a:pPr lvl="1"/>
            <a:r>
              <a:rPr lang="en-US" i="1" dirty="0"/>
              <a:t>Enforce</a:t>
            </a:r>
            <a:r>
              <a:rPr lang="en-US" dirty="0"/>
              <a:t>=1 if a state’s enforceability is &gt;median score in </a:t>
            </a:r>
            <a:r>
              <a:rPr lang="en-US" dirty="0">
                <a:solidFill>
                  <a:srgbClr val="991B1E"/>
                </a:solidFill>
              </a:rPr>
              <a:t>both</a:t>
            </a:r>
            <a:r>
              <a:rPr lang="en-US" dirty="0"/>
              <a:t> indices</a:t>
            </a:r>
          </a:p>
          <a:p>
            <a:endParaRPr lang="en-US" dirty="0"/>
          </a:p>
        </p:txBody>
      </p:sp>
      <p:sp>
        <p:nvSpPr>
          <p:cNvPr id="11" name="Slide Number Placeholder 2">
            <a:extLst>
              <a:ext uri="{FF2B5EF4-FFF2-40B4-BE49-F238E27FC236}">
                <a16:creationId xmlns:a16="http://schemas.microsoft.com/office/drawing/2014/main" id="{172864A4-3744-4D14-9F86-46642EAA61AE}"/>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13</a:t>
            </a:fld>
            <a:endParaRPr lang="en-US" dirty="0"/>
          </a:p>
        </p:txBody>
      </p:sp>
      <p:sp>
        <p:nvSpPr>
          <p:cNvPr id="4" name="Title 3">
            <a:extLst>
              <a:ext uri="{FF2B5EF4-FFF2-40B4-BE49-F238E27FC236}">
                <a16:creationId xmlns:a16="http://schemas.microsoft.com/office/drawing/2014/main" id="{E19AE656-97F2-47E0-B99A-7059018AFE4B}"/>
              </a:ext>
            </a:extLst>
          </p:cNvPr>
          <p:cNvSpPr>
            <a:spLocks noGrp="1"/>
          </p:cNvSpPr>
          <p:nvPr>
            <p:ph type="title"/>
          </p:nvPr>
        </p:nvSpPr>
        <p:spPr>
          <a:xfrm>
            <a:off x="1728980" y="29499"/>
            <a:ext cx="10463019" cy="844370"/>
          </a:xfrm>
        </p:spPr>
        <p:txBody>
          <a:bodyPr/>
          <a:lstStyle/>
          <a:p>
            <a:r>
              <a:rPr lang="en-US"/>
              <a:t>Research Design: Noncompetes Enforceability</a:t>
            </a:r>
            <a:endParaRPr lang="en-US" dirty="0"/>
          </a:p>
        </p:txBody>
      </p:sp>
      <p:sp>
        <p:nvSpPr>
          <p:cNvPr id="9" name="Parallelogram 8">
            <a:extLst>
              <a:ext uri="{FF2B5EF4-FFF2-40B4-BE49-F238E27FC236}">
                <a16:creationId xmlns:a16="http://schemas.microsoft.com/office/drawing/2014/main" id="{996DD15F-47D4-4885-9470-FA3AF73D5868}"/>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2" name="Parallelogram 11">
            <a:extLst>
              <a:ext uri="{FF2B5EF4-FFF2-40B4-BE49-F238E27FC236}">
                <a16:creationId xmlns:a16="http://schemas.microsoft.com/office/drawing/2014/main" id="{49FF638F-8767-4A74-8786-5A21DDAC937E}"/>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3" name="Parallelogram 12">
            <a:extLst>
              <a:ext uri="{FF2B5EF4-FFF2-40B4-BE49-F238E27FC236}">
                <a16:creationId xmlns:a16="http://schemas.microsoft.com/office/drawing/2014/main" id="{79EF1CD8-9D06-44F0-940B-270A67CB2B10}"/>
              </a:ext>
            </a:extLst>
          </p:cNvPr>
          <p:cNvSpPr/>
          <p:nvPr/>
        </p:nvSpPr>
        <p:spPr>
          <a:xfrm>
            <a:off x="-290352" y="3157697"/>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4" name="Parallelogram 13">
            <a:extLst>
              <a:ext uri="{FF2B5EF4-FFF2-40B4-BE49-F238E27FC236}">
                <a16:creationId xmlns:a16="http://schemas.microsoft.com/office/drawing/2014/main" id="{223B1B01-FB2B-4AB9-8DAD-C9128DD5280F}"/>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5" name="Parallelogram 14">
            <a:extLst>
              <a:ext uri="{FF2B5EF4-FFF2-40B4-BE49-F238E27FC236}">
                <a16:creationId xmlns:a16="http://schemas.microsoft.com/office/drawing/2014/main" id="{1C66DE37-B5D2-4F77-B9B7-0C0443B9CC88}"/>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6" name="Parallelogram 15">
            <a:extLst>
              <a:ext uri="{FF2B5EF4-FFF2-40B4-BE49-F238E27FC236}">
                <a16:creationId xmlns:a16="http://schemas.microsoft.com/office/drawing/2014/main" id="{47B17551-E8F7-412E-93A8-4A579DC0F3F5}"/>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pic>
        <p:nvPicPr>
          <p:cNvPr id="6" name="Graphic 5">
            <a:extLst>
              <a:ext uri="{FF2B5EF4-FFF2-40B4-BE49-F238E27FC236}">
                <a16:creationId xmlns:a16="http://schemas.microsoft.com/office/drawing/2014/main" id="{0D618E27-4002-420B-8ED6-B9968981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119712" y="2106092"/>
            <a:ext cx="6652671" cy="4751908"/>
          </a:xfrm>
          <a:prstGeom prst="rect">
            <a:avLst/>
          </a:prstGeom>
        </p:spPr>
      </p:pic>
    </p:spTree>
    <p:extLst>
      <p:ext uri="{BB962C8B-B14F-4D97-AF65-F5344CB8AC3E}">
        <p14:creationId xmlns:p14="http://schemas.microsoft.com/office/powerpoint/2010/main" val="46364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45EF8-8211-4772-B4E6-15F9B545EFD4}"/>
              </a:ext>
            </a:extLst>
          </p:cNvPr>
          <p:cNvSpPr>
            <a:spLocks noGrp="1"/>
          </p:cNvSpPr>
          <p:nvPr>
            <p:ph idx="1"/>
          </p:nvPr>
        </p:nvSpPr>
        <p:spPr>
          <a:xfrm>
            <a:off x="1727668" y="1101280"/>
            <a:ext cx="10299232" cy="5385264"/>
          </a:xfrm>
        </p:spPr>
        <p:txBody>
          <a:bodyPr>
            <a:normAutofit lnSpcReduction="10000"/>
          </a:bodyPr>
          <a:lstStyle/>
          <a:p>
            <a:r>
              <a:rPr lang="en-US" dirty="0"/>
              <a:t>Firms have a range of options to protect knowledge:</a:t>
            </a:r>
          </a:p>
          <a:p>
            <a:endParaRPr lang="en-US" dirty="0"/>
          </a:p>
          <a:p>
            <a:endParaRPr lang="en-US" dirty="0"/>
          </a:p>
          <a:p>
            <a:endParaRPr lang="en-US" dirty="0"/>
          </a:p>
          <a:p>
            <a:endParaRPr lang="en-US" dirty="0"/>
          </a:p>
          <a:p>
            <a:r>
              <a:rPr lang="en-US" dirty="0"/>
              <a:t>Firms will increase patenting when facing a threat of worker departure</a:t>
            </a:r>
          </a:p>
          <a:p>
            <a:pPr lvl="1"/>
            <a:r>
              <a:rPr lang="en-US" dirty="0"/>
              <a:t>The efficacy of secrecy </a:t>
            </a:r>
            <a:r>
              <a:rPr lang="ko-KR" altLang="en-US" dirty="0"/>
              <a:t>↓ </a:t>
            </a:r>
            <a:r>
              <a:rPr lang="en-US" altLang="ko-KR" dirty="0"/>
              <a:t>patenting </a:t>
            </a:r>
            <a:r>
              <a:rPr lang="ko-KR" altLang="en-US" dirty="0"/>
              <a:t>→</a:t>
            </a:r>
            <a:r>
              <a:rPr lang="en-US" altLang="ko-KR" dirty="0"/>
              <a:t>, </a:t>
            </a:r>
            <a:r>
              <a:rPr lang="ko-KR" altLang="en-US" dirty="0"/>
              <a:t>↑</a:t>
            </a:r>
            <a:endParaRPr lang="en-US" dirty="0"/>
          </a:p>
          <a:p>
            <a:pPr lvl="1"/>
            <a:r>
              <a:rPr lang="en-US" dirty="0"/>
              <a:t>Pre-emptive patenting</a:t>
            </a:r>
          </a:p>
          <a:p>
            <a:pPr lvl="1"/>
            <a:r>
              <a:rPr lang="en-US" dirty="0"/>
              <a:t>To gain bargaining power against workers</a:t>
            </a:r>
          </a:p>
        </p:txBody>
      </p:sp>
      <p:sp>
        <p:nvSpPr>
          <p:cNvPr id="3" name="Slide Number Placeholder 2">
            <a:extLst>
              <a:ext uri="{FF2B5EF4-FFF2-40B4-BE49-F238E27FC236}">
                <a16:creationId xmlns:a16="http://schemas.microsoft.com/office/drawing/2014/main" id="{29880549-5678-4495-8A58-DC35AB7C9024}"/>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14</a:t>
            </a:fld>
            <a:endParaRPr lang="en-US" dirty="0"/>
          </a:p>
        </p:txBody>
      </p:sp>
      <p:sp>
        <p:nvSpPr>
          <p:cNvPr id="4" name="Title 3">
            <a:extLst>
              <a:ext uri="{FF2B5EF4-FFF2-40B4-BE49-F238E27FC236}">
                <a16:creationId xmlns:a16="http://schemas.microsoft.com/office/drawing/2014/main" id="{673FC623-5065-46A9-9FF6-F9ADBB9EF3CE}"/>
              </a:ext>
            </a:extLst>
          </p:cNvPr>
          <p:cNvSpPr>
            <a:spLocks noGrp="1"/>
          </p:cNvSpPr>
          <p:nvPr>
            <p:ph type="title"/>
          </p:nvPr>
        </p:nvSpPr>
        <p:spPr>
          <a:xfrm>
            <a:off x="1728980" y="29499"/>
            <a:ext cx="10463019" cy="844370"/>
          </a:xfrm>
        </p:spPr>
        <p:txBody>
          <a:bodyPr/>
          <a:lstStyle/>
          <a:p>
            <a:r>
              <a:rPr lang="en-US" dirty="0"/>
              <a:t>Firms Will Increase Patent Filings</a:t>
            </a:r>
          </a:p>
        </p:txBody>
      </p:sp>
      <p:sp>
        <p:nvSpPr>
          <p:cNvPr id="8" name="Parallelogram 7">
            <a:extLst>
              <a:ext uri="{FF2B5EF4-FFF2-40B4-BE49-F238E27FC236}">
                <a16:creationId xmlns:a16="http://schemas.microsoft.com/office/drawing/2014/main" id="{244C0B20-A65F-47B9-9A93-859CBAEA95FB}"/>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BD6A52E3-1077-4325-9A73-F19D957AEF75}"/>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B06A31D1-1FE0-4F59-AAD4-D493817CE286}"/>
              </a:ext>
            </a:extLst>
          </p:cNvPr>
          <p:cNvSpPr/>
          <p:nvPr/>
        </p:nvSpPr>
        <p:spPr>
          <a:xfrm>
            <a:off x="-290352" y="3157697"/>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D1295461-F951-49E8-9F9E-555B54770427}"/>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93D71E96-DE5E-44CB-82AE-D252F94BF9E1}"/>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3" name="Parallelogram 12">
            <a:extLst>
              <a:ext uri="{FF2B5EF4-FFF2-40B4-BE49-F238E27FC236}">
                <a16:creationId xmlns:a16="http://schemas.microsoft.com/office/drawing/2014/main" id="{EB334259-9B2B-495B-9F04-952397E442EB}"/>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
        <p:nvSpPr>
          <p:cNvPr id="14" name="Oval 13">
            <a:extLst>
              <a:ext uri="{FF2B5EF4-FFF2-40B4-BE49-F238E27FC236}">
                <a16:creationId xmlns:a16="http://schemas.microsoft.com/office/drawing/2014/main" id="{06E38F1B-9B75-4FC4-A986-1399D40EDF28}"/>
              </a:ext>
            </a:extLst>
          </p:cNvPr>
          <p:cNvSpPr/>
          <p:nvPr/>
        </p:nvSpPr>
        <p:spPr>
          <a:xfrm>
            <a:off x="3978650" y="1879572"/>
            <a:ext cx="1463040" cy="14630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rade Gothic Next" panose="020B0503040303020004" pitchFamily="34" charset="0"/>
              </a:rPr>
              <a:t>Patents</a:t>
            </a:r>
          </a:p>
        </p:txBody>
      </p:sp>
      <p:sp>
        <p:nvSpPr>
          <p:cNvPr id="15" name="Oval 14">
            <a:extLst>
              <a:ext uri="{FF2B5EF4-FFF2-40B4-BE49-F238E27FC236}">
                <a16:creationId xmlns:a16="http://schemas.microsoft.com/office/drawing/2014/main" id="{7C3BA1E2-8482-4BC1-8B90-5253DC7EBAA1}"/>
              </a:ext>
            </a:extLst>
          </p:cNvPr>
          <p:cNvSpPr/>
          <p:nvPr/>
        </p:nvSpPr>
        <p:spPr>
          <a:xfrm>
            <a:off x="7575579" y="1875898"/>
            <a:ext cx="1463040" cy="14630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rade Gothic Next" panose="020B0503040303020004" pitchFamily="34" charset="0"/>
              </a:rPr>
              <a:t>Secrecy</a:t>
            </a:r>
          </a:p>
        </p:txBody>
      </p:sp>
      <p:pic>
        <p:nvPicPr>
          <p:cNvPr id="6" name="Graphic 5" descr="Building outline">
            <a:extLst>
              <a:ext uri="{FF2B5EF4-FFF2-40B4-BE49-F238E27FC236}">
                <a16:creationId xmlns:a16="http://schemas.microsoft.com/office/drawing/2014/main" id="{FDF2FDE3-4710-442F-8FF1-0E83E07452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75353" y="2545228"/>
            <a:ext cx="914400" cy="914400"/>
          </a:xfrm>
          <a:prstGeom prst="rect">
            <a:avLst/>
          </a:prstGeom>
        </p:spPr>
      </p:pic>
      <p:pic>
        <p:nvPicPr>
          <p:cNvPr id="16" name="Graphic 15" descr="Building outline">
            <a:extLst>
              <a:ext uri="{FF2B5EF4-FFF2-40B4-BE49-F238E27FC236}">
                <a16:creationId xmlns:a16="http://schemas.microsoft.com/office/drawing/2014/main" id="{105436F1-BAFA-408B-A85D-57F169528D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8995" y="2558586"/>
            <a:ext cx="914400" cy="914400"/>
          </a:xfrm>
          <a:prstGeom prst="rect">
            <a:avLst/>
          </a:prstGeom>
        </p:spPr>
      </p:pic>
      <p:pic>
        <p:nvPicPr>
          <p:cNvPr id="17" name="Graphic 16" descr="Run with solid fill">
            <a:extLst>
              <a:ext uri="{FF2B5EF4-FFF2-40B4-BE49-F238E27FC236}">
                <a16:creationId xmlns:a16="http://schemas.microsoft.com/office/drawing/2014/main" id="{2EB5716E-FCF8-4467-8177-C9E88E676F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0599" y="3452221"/>
            <a:ext cx="650178" cy="650178"/>
          </a:xfrm>
          <a:prstGeom prst="rect">
            <a:avLst/>
          </a:prstGeom>
        </p:spPr>
      </p:pic>
      <p:pic>
        <p:nvPicPr>
          <p:cNvPr id="19" name="Picture 18">
            <a:extLst>
              <a:ext uri="{FF2B5EF4-FFF2-40B4-BE49-F238E27FC236}">
                <a16:creationId xmlns:a16="http://schemas.microsoft.com/office/drawing/2014/main" id="{6D16B2DB-6A1E-4E96-8E08-79A74C6E96C0}"/>
              </a:ext>
            </a:extLst>
          </p:cNvPr>
          <p:cNvPicPr>
            <a:picLocks noChangeAspect="1"/>
          </p:cNvPicPr>
          <p:nvPr/>
        </p:nvPicPr>
        <p:blipFill>
          <a:blip r:embed="rId7"/>
          <a:stretch>
            <a:fillRect/>
          </a:stretch>
        </p:blipFill>
        <p:spPr>
          <a:xfrm>
            <a:off x="2674498" y="3174402"/>
            <a:ext cx="1304153" cy="662766"/>
          </a:xfrm>
          <a:prstGeom prst="rect">
            <a:avLst/>
          </a:prstGeom>
        </p:spPr>
      </p:pic>
      <p:pic>
        <p:nvPicPr>
          <p:cNvPr id="21" name="Graphic 20" descr="Lock with solid fill">
            <a:extLst>
              <a:ext uri="{FF2B5EF4-FFF2-40B4-BE49-F238E27FC236}">
                <a16:creationId xmlns:a16="http://schemas.microsoft.com/office/drawing/2014/main" id="{3D96C7C5-5B44-44B0-847F-3013961392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4995" y="3151915"/>
            <a:ext cx="795659" cy="795659"/>
          </a:xfrm>
          <a:prstGeom prst="rect">
            <a:avLst/>
          </a:prstGeom>
        </p:spPr>
      </p:pic>
    </p:spTree>
    <p:extLst>
      <p:ext uri="{BB962C8B-B14F-4D97-AF65-F5344CB8AC3E}">
        <p14:creationId xmlns:p14="http://schemas.microsoft.com/office/powerpoint/2010/main" val="31090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repeatCount="5000" accel="50000" decel="50000" fill="hold" nodeType="clickEffect">
                                  <p:stCondLst>
                                    <p:cond delay="0"/>
                                  </p:stCondLst>
                                  <p:childTnLst>
                                    <p:animMotion origin="layout" path="M -2.08333E-6 -4.44444E-6 L 0.09219 -4.44444E-6 " pathEditMode="relative" rAng="0" ptsTypes="AA">
                                      <p:cBhvr>
                                        <p:cTn id="20" dur="1000" fill="hold"/>
                                        <p:tgtEl>
                                          <p:spTgt spid="17"/>
                                        </p:tgtEl>
                                        <p:attrNameLst>
                                          <p:attrName>ppt_x</p:attrName>
                                          <p:attrName>ppt_y</p:attrName>
                                        </p:attrNameLst>
                                      </p:cBhvr>
                                      <p:rCtr x="4609"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956F40-B555-456D-920D-1FA5E5D94D34}"/>
              </a:ext>
            </a:extLst>
          </p:cNvPr>
          <p:cNvSpPr>
            <a:spLocks noGrp="1"/>
          </p:cNvSpPr>
          <p:nvPr>
            <p:ph idx="1"/>
          </p:nvPr>
        </p:nvSpPr>
        <p:spPr>
          <a:xfrm>
            <a:off x="1727668" y="1101280"/>
            <a:ext cx="10299232" cy="5385264"/>
          </a:xfrm>
        </p:spPr>
        <p:txBody>
          <a:bodyPr/>
          <a:lstStyle/>
          <a:p>
            <a:r>
              <a:rPr lang="en-US" dirty="0"/>
              <a:t>Treated firms increased patent filings by 4.6%</a:t>
            </a:r>
          </a:p>
          <a:p>
            <a:pPr lvl="1"/>
            <a:r>
              <a:rPr lang="en-US" dirty="0"/>
              <a:t>Propensity to patent</a:t>
            </a:r>
          </a:p>
        </p:txBody>
      </p:sp>
      <p:sp>
        <p:nvSpPr>
          <p:cNvPr id="3" name="Slide Number Placeholder 2">
            <a:extLst>
              <a:ext uri="{FF2B5EF4-FFF2-40B4-BE49-F238E27FC236}">
                <a16:creationId xmlns:a16="http://schemas.microsoft.com/office/drawing/2014/main" id="{D1BC877A-F4AA-4F26-A741-CB7A60E68CF7}"/>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15</a:t>
            </a:fld>
            <a:endParaRPr lang="en-US" dirty="0"/>
          </a:p>
        </p:txBody>
      </p:sp>
      <p:sp>
        <p:nvSpPr>
          <p:cNvPr id="4" name="Title 3">
            <a:extLst>
              <a:ext uri="{FF2B5EF4-FFF2-40B4-BE49-F238E27FC236}">
                <a16:creationId xmlns:a16="http://schemas.microsoft.com/office/drawing/2014/main" id="{8C8A4043-8FCC-40C3-9C7A-EF412B7F4FEF}"/>
              </a:ext>
            </a:extLst>
          </p:cNvPr>
          <p:cNvSpPr>
            <a:spLocks noGrp="1"/>
          </p:cNvSpPr>
          <p:nvPr>
            <p:ph type="title"/>
          </p:nvPr>
        </p:nvSpPr>
        <p:spPr>
          <a:xfrm>
            <a:off x="1728980" y="29499"/>
            <a:ext cx="10463019" cy="844370"/>
          </a:xfrm>
        </p:spPr>
        <p:txBody>
          <a:bodyPr/>
          <a:lstStyle/>
          <a:p>
            <a:r>
              <a:rPr lang="en-US" dirty="0"/>
              <a:t>Result: Firms Increased Patent Filings</a:t>
            </a:r>
          </a:p>
        </p:txBody>
      </p:sp>
      <p:sp>
        <p:nvSpPr>
          <p:cNvPr id="11" name="Rectangle 10">
            <a:extLst>
              <a:ext uri="{FF2B5EF4-FFF2-40B4-BE49-F238E27FC236}">
                <a16:creationId xmlns:a16="http://schemas.microsoft.com/office/drawing/2014/main" id="{0F7B9F10-0FD4-4729-8C8B-D70CAD8B755F}"/>
              </a:ext>
            </a:extLst>
          </p:cNvPr>
          <p:cNvSpPr/>
          <p:nvPr/>
        </p:nvSpPr>
        <p:spPr>
          <a:xfrm>
            <a:off x="7289792" y="5938670"/>
            <a:ext cx="2921377" cy="646331"/>
          </a:xfrm>
          <a:prstGeom prst="rect">
            <a:avLst/>
          </a:prstGeom>
        </p:spPr>
        <p:txBody>
          <a:bodyPr wrap="none">
            <a:spAutoFit/>
          </a:bodyPr>
          <a:lstStyle/>
          <a:p>
            <a:pPr algn="ctr"/>
            <a:r>
              <a:rPr lang="en-US" dirty="0">
                <a:latin typeface="Trade Gothic Next" panose="020B0503040303020004" pitchFamily="34" charset="0"/>
              </a:rPr>
              <a:t>Separate Event Studies for</a:t>
            </a:r>
          </a:p>
          <a:p>
            <a:pPr algn="ctr"/>
            <a:r>
              <a:rPr lang="en-US" dirty="0">
                <a:latin typeface="Trade Gothic Next" panose="020B0503040303020004" pitchFamily="34" charset="0"/>
              </a:rPr>
              <a:t>Treated and Control Groups</a:t>
            </a:r>
          </a:p>
        </p:txBody>
      </p:sp>
      <p:sp>
        <p:nvSpPr>
          <p:cNvPr id="12" name="Rectangle 11">
            <a:extLst>
              <a:ext uri="{FF2B5EF4-FFF2-40B4-BE49-F238E27FC236}">
                <a16:creationId xmlns:a16="http://schemas.microsoft.com/office/drawing/2014/main" id="{2CBB1B0B-395B-40AD-A516-E22F46304C75}"/>
              </a:ext>
            </a:extLst>
          </p:cNvPr>
          <p:cNvSpPr/>
          <p:nvPr/>
        </p:nvSpPr>
        <p:spPr>
          <a:xfrm>
            <a:off x="3063270" y="5938670"/>
            <a:ext cx="2177199" cy="646331"/>
          </a:xfrm>
          <a:prstGeom prst="rect">
            <a:avLst/>
          </a:prstGeom>
        </p:spPr>
        <p:txBody>
          <a:bodyPr wrap="none">
            <a:spAutoFit/>
          </a:bodyPr>
          <a:lstStyle/>
          <a:p>
            <a:pPr algn="ctr"/>
            <a:r>
              <a:rPr lang="en-US" dirty="0" err="1">
                <a:latin typeface="Trade Gothic Next" panose="020B0503040303020004" pitchFamily="34" charset="0"/>
              </a:rPr>
              <a:t>DiD</a:t>
            </a:r>
            <a:r>
              <a:rPr lang="en-US" dirty="0">
                <a:latin typeface="Trade Gothic Next" panose="020B0503040303020004" pitchFamily="34" charset="0"/>
              </a:rPr>
              <a:t> with Distributed</a:t>
            </a:r>
          </a:p>
          <a:p>
            <a:pPr algn="ctr"/>
            <a:r>
              <a:rPr lang="en-US" dirty="0">
                <a:latin typeface="Trade Gothic Next" panose="020B0503040303020004" pitchFamily="34" charset="0"/>
              </a:rPr>
              <a:t>Leads and Lags</a:t>
            </a:r>
          </a:p>
        </p:txBody>
      </p:sp>
      <p:sp>
        <p:nvSpPr>
          <p:cNvPr id="13" name="Parallelogram 12">
            <a:extLst>
              <a:ext uri="{FF2B5EF4-FFF2-40B4-BE49-F238E27FC236}">
                <a16:creationId xmlns:a16="http://schemas.microsoft.com/office/drawing/2014/main" id="{E4905FB8-C8FE-4E6D-BD37-F207ACB830AF}"/>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4" name="Parallelogram 13">
            <a:extLst>
              <a:ext uri="{FF2B5EF4-FFF2-40B4-BE49-F238E27FC236}">
                <a16:creationId xmlns:a16="http://schemas.microsoft.com/office/drawing/2014/main" id="{81F80A0C-5B8A-4EF0-8770-CBE5F2CAFD53}"/>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5" name="Parallelogram 14">
            <a:extLst>
              <a:ext uri="{FF2B5EF4-FFF2-40B4-BE49-F238E27FC236}">
                <a16:creationId xmlns:a16="http://schemas.microsoft.com/office/drawing/2014/main" id="{5C05625F-A552-4C09-BBA2-0E0556D404D3}"/>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6" name="Parallelogram 15">
            <a:extLst>
              <a:ext uri="{FF2B5EF4-FFF2-40B4-BE49-F238E27FC236}">
                <a16:creationId xmlns:a16="http://schemas.microsoft.com/office/drawing/2014/main" id="{58F79C29-7ED7-4B7A-A0F4-CCF164DA1036}"/>
              </a:ext>
            </a:extLst>
          </p:cNvPr>
          <p:cNvSpPr/>
          <p:nvPr/>
        </p:nvSpPr>
        <p:spPr>
          <a:xfrm>
            <a:off x="-290352" y="3472986"/>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7" name="Parallelogram 16">
            <a:extLst>
              <a:ext uri="{FF2B5EF4-FFF2-40B4-BE49-F238E27FC236}">
                <a16:creationId xmlns:a16="http://schemas.microsoft.com/office/drawing/2014/main" id="{E6B0F76E-C1FF-4A97-9BB4-3544A553EBDE}"/>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pic>
        <p:nvPicPr>
          <p:cNvPr id="18" name="Graphic 17">
            <a:extLst>
              <a:ext uri="{FF2B5EF4-FFF2-40B4-BE49-F238E27FC236}">
                <a16:creationId xmlns:a16="http://schemas.microsoft.com/office/drawing/2014/main" id="{9D9943BA-B7F1-42AD-8733-B4C2E7F598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3070" y="2282891"/>
            <a:ext cx="3657600" cy="3657600"/>
          </a:xfrm>
          <a:prstGeom prst="rect">
            <a:avLst/>
          </a:prstGeom>
        </p:spPr>
      </p:pic>
      <p:pic>
        <p:nvPicPr>
          <p:cNvPr id="20" name="Graphic 19">
            <a:extLst>
              <a:ext uri="{FF2B5EF4-FFF2-40B4-BE49-F238E27FC236}">
                <a16:creationId xmlns:a16="http://schemas.microsoft.com/office/drawing/2014/main" id="{3A208897-B3D8-47D5-8A82-5E5952A81F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1680" y="2282891"/>
            <a:ext cx="3657600" cy="3657600"/>
          </a:xfrm>
          <a:prstGeom prst="rect">
            <a:avLst/>
          </a:prstGeom>
        </p:spPr>
      </p:pic>
      <p:sp>
        <p:nvSpPr>
          <p:cNvPr id="21" name="Rectangle 20">
            <a:extLst>
              <a:ext uri="{FF2B5EF4-FFF2-40B4-BE49-F238E27FC236}">
                <a16:creationId xmlns:a16="http://schemas.microsoft.com/office/drawing/2014/main" id="{9D4BC228-0A24-49A1-B55D-60D45D1D091D}"/>
              </a:ext>
            </a:extLst>
          </p:cNvPr>
          <p:cNvSpPr/>
          <p:nvPr/>
        </p:nvSpPr>
        <p:spPr>
          <a:xfrm>
            <a:off x="4385655" y="2457805"/>
            <a:ext cx="1464771" cy="28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9E6843-A7EC-41A4-8848-AB0B3AD8BB42}"/>
              </a:ext>
            </a:extLst>
          </p:cNvPr>
          <p:cNvSpPr/>
          <p:nvPr/>
        </p:nvSpPr>
        <p:spPr>
          <a:xfrm>
            <a:off x="8962221" y="2480936"/>
            <a:ext cx="1464771" cy="28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8A78DF77-B08E-4B31-BFBA-CC11ED602985}"/>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283475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500"/>
                                        <p:tgtEl>
                                          <p:spTgt spid="21"/>
                                        </p:tgtEl>
                                      </p:cBhvr>
                                    </p:animEffect>
                                    <p:set>
                                      <p:cBhvr>
                                        <p:cTn id="7" dur="1" fill="hold">
                                          <p:stCondLst>
                                            <p:cond delay="1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8" fill="hold" grpId="0" nodeType="clickEffect">
                                  <p:stCondLst>
                                    <p:cond delay="0"/>
                                  </p:stCondLst>
                                  <p:childTnLst>
                                    <p:animEffect transition="out" filter="wipe(left)">
                                      <p:cBhvr>
                                        <p:cTn id="17" dur="1500"/>
                                        <p:tgtEl>
                                          <p:spTgt spid="22"/>
                                        </p:tgtEl>
                                      </p:cBhvr>
                                    </p:animEffect>
                                    <p:set>
                                      <p:cBhvr>
                                        <p:cTn id="18" dur="1" fill="hold">
                                          <p:stCondLst>
                                            <p:cond delay="1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956F40-B555-456D-920D-1FA5E5D94D34}"/>
              </a:ext>
            </a:extLst>
          </p:cNvPr>
          <p:cNvSpPr>
            <a:spLocks noGrp="1"/>
          </p:cNvSpPr>
          <p:nvPr>
            <p:ph idx="1"/>
          </p:nvPr>
        </p:nvSpPr>
        <p:spPr>
          <a:xfrm>
            <a:off x="1727200" y="1101725"/>
            <a:ext cx="5262976" cy="5384800"/>
          </a:xfrm>
        </p:spPr>
        <p:txBody>
          <a:bodyPr/>
          <a:lstStyle/>
          <a:p>
            <a:r>
              <a:rPr lang="en-US" dirty="0"/>
              <a:t>The effects are greater for Medium- and Large-sized firms</a:t>
            </a:r>
          </a:p>
          <a:p>
            <a:pPr lvl="1"/>
            <a:endParaRPr lang="en-US" dirty="0"/>
          </a:p>
          <a:p>
            <a:r>
              <a:rPr lang="en-US" dirty="0"/>
              <a:t>Huge corporations (top 1%) show little effect</a:t>
            </a:r>
          </a:p>
          <a:p>
            <a:pPr lvl="1"/>
            <a:r>
              <a:rPr lang="en-US" dirty="0"/>
              <a:t>Microsoft, Motorola, Boeing, Lockheed Martin, and Whirlpool</a:t>
            </a:r>
          </a:p>
          <a:p>
            <a:pPr lvl="1"/>
            <a:r>
              <a:rPr lang="en-US" dirty="0"/>
              <a:t>Dedicated, in-house patent attorneys for their patent filings, maintenance, and enforcement</a:t>
            </a:r>
          </a:p>
        </p:txBody>
      </p:sp>
      <p:sp>
        <p:nvSpPr>
          <p:cNvPr id="3" name="Slide Number Placeholder 2">
            <a:extLst>
              <a:ext uri="{FF2B5EF4-FFF2-40B4-BE49-F238E27FC236}">
                <a16:creationId xmlns:a16="http://schemas.microsoft.com/office/drawing/2014/main" id="{D1BC877A-F4AA-4F26-A741-CB7A60E68CF7}"/>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16</a:t>
            </a:fld>
            <a:endParaRPr lang="en-US" dirty="0"/>
          </a:p>
        </p:txBody>
      </p:sp>
      <p:sp>
        <p:nvSpPr>
          <p:cNvPr id="4" name="Title 3">
            <a:extLst>
              <a:ext uri="{FF2B5EF4-FFF2-40B4-BE49-F238E27FC236}">
                <a16:creationId xmlns:a16="http://schemas.microsoft.com/office/drawing/2014/main" id="{8C8A4043-8FCC-40C3-9C7A-EF412B7F4FEF}"/>
              </a:ext>
            </a:extLst>
          </p:cNvPr>
          <p:cNvSpPr>
            <a:spLocks noGrp="1"/>
          </p:cNvSpPr>
          <p:nvPr>
            <p:ph type="title"/>
          </p:nvPr>
        </p:nvSpPr>
        <p:spPr>
          <a:xfrm>
            <a:off x="1728980" y="29499"/>
            <a:ext cx="10463019" cy="844370"/>
          </a:xfrm>
        </p:spPr>
        <p:txBody>
          <a:bodyPr/>
          <a:lstStyle/>
          <a:p>
            <a:r>
              <a:rPr lang="en-US" dirty="0"/>
              <a:t>Result: Firm Size Heterogeneity</a:t>
            </a:r>
          </a:p>
        </p:txBody>
      </p:sp>
      <p:sp>
        <p:nvSpPr>
          <p:cNvPr id="11" name="Rectangle 10">
            <a:extLst>
              <a:ext uri="{FF2B5EF4-FFF2-40B4-BE49-F238E27FC236}">
                <a16:creationId xmlns:a16="http://schemas.microsoft.com/office/drawing/2014/main" id="{0F7B9F10-0FD4-4729-8C8B-D70CAD8B755F}"/>
              </a:ext>
            </a:extLst>
          </p:cNvPr>
          <p:cNvSpPr/>
          <p:nvPr/>
        </p:nvSpPr>
        <p:spPr>
          <a:xfrm>
            <a:off x="8069161" y="1173296"/>
            <a:ext cx="2767104" cy="369332"/>
          </a:xfrm>
          <a:prstGeom prst="rect">
            <a:avLst/>
          </a:prstGeom>
        </p:spPr>
        <p:txBody>
          <a:bodyPr wrap="none">
            <a:spAutoFit/>
          </a:bodyPr>
          <a:lstStyle/>
          <a:p>
            <a:pPr algn="ctr"/>
            <a:r>
              <a:rPr lang="en-US" dirty="0">
                <a:latin typeface="Trade Gothic Next" panose="020B0503040303020004" pitchFamily="34" charset="0"/>
              </a:rPr>
              <a:t>Heterogeneity by firm size</a:t>
            </a:r>
          </a:p>
        </p:txBody>
      </p:sp>
      <p:sp>
        <p:nvSpPr>
          <p:cNvPr id="13" name="Parallelogram 12">
            <a:extLst>
              <a:ext uri="{FF2B5EF4-FFF2-40B4-BE49-F238E27FC236}">
                <a16:creationId xmlns:a16="http://schemas.microsoft.com/office/drawing/2014/main" id="{E4905FB8-C8FE-4E6D-BD37-F207ACB830AF}"/>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4" name="Parallelogram 13">
            <a:extLst>
              <a:ext uri="{FF2B5EF4-FFF2-40B4-BE49-F238E27FC236}">
                <a16:creationId xmlns:a16="http://schemas.microsoft.com/office/drawing/2014/main" id="{81F80A0C-5B8A-4EF0-8770-CBE5F2CAFD53}"/>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5" name="Parallelogram 14">
            <a:extLst>
              <a:ext uri="{FF2B5EF4-FFF2-40B4-BE49-F238E27FC236}">
                <a16:creationId xmlns:a16="http://schemas.microsoft.com/office/drawing/2014/main" id="{5C05625F-A552-4C09-BBA2-0E0556D404D3}"/>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6" name="Parallelogram 15">
            <a:extLst>
              <a:ext uri="{FF2B5EF4-FFF2-40B4-BE49-F238E27FC236}">
                <a16:creationId xmlns:a16="http://schemas.microsoft.com/office/drawing/2014/main" id="{58F79C29-7ED7-4B7A-A0F4-CCF164DA1036}"/>
              </a:ext>
            </a:extLst>
          </p:cNvPr>
          <p:cNvSpPr/>
          <p:nvPr/>
        </p:nvSpPr>
        <p:spPr>
          <a:xfrm>
            <a:off x="-290352" y="3472986"/>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7" name="Parallelogram 16">
            <a:extLst>
              <a:ext uri="{FF2B5EF4-FFF2-40B4-BE49-F238E27FC236}">
                <a16:creationId xmlns:a16="http://schemas.microsoft.com/office/drawing/2014/main" id="{E6B0F76E-C1FF-4A97-9BB4-3544A553EBDE}"/>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pic>
        <p:nvPicPr>
          <p:cNvPr id="6" name="Graphic 5">
            <a:extLst>
              <a:ext uri="{FF2B5EF4-FFF2-40B4-BE49-F238E27FC236}">
                <a16:creationId xmlns:a16="http://schemas.microsoft.com/office/drawing/2014/main" id="{2C54A19D-7279-447D-A771-E6A342BE80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6657" y="1656928"/>
            <a:ext cx="4646846" cy="4646846"/>
          </a:xfrm>
          <a:prstGeom prst="rect">
            <a:avLst/>
          </a:prstGeom>
        </p:spPr>
      </p:pic>
      <p:sp>
        <p:nvSpPr>
          <p:cNvPr id="18" name="Parallelogram 17">
            <a:extLst>
              <a:ext uri="{FF2B5EF4-FFF2-40B4-BE49-F238E27FC236}">
                <a16:creationId xmlns:a16="http://schemas.microsoft.com/office/drawing/2014/main" id="{72F07898-D262-41EB-BC29-AA8C553E8754}"/>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
        <p:nvSpPr>
          <p:cNvPr id="5" name="Rectangle 4">
            <a:extLst>
              <a:ext uri="{FF2B5EF4-FFF2-40B4-BE49-F238E27FC236}">
                <a16:creationId xmlns:a16="http://schemas.microsoft.com/office/drawing/2014/main" id="{8A97AB20-92D6-4E74-AED1-3F32B3CE298D}"/>
              </a:ext>
            </a:extLst>
          </p:cNvPr>
          <p:cNvSpPr/>
          <p:nvPr/>
        </p:nvSpPr>
        <p:spPr>
          <a:xfrm>
            <a:off x="10912231" y="1358606"/>
            <a:ext cx="940777" cy="5081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22" presetClass="exit" presetSubtype="8" fill="hold" grpId="0" nodeType="withEffect">
                                  <p:stCondLst>
                                    <p:cond delay="0"/>
                                  </p:stCondLst>
                                  <p:childTnLst>
                                    <p:animEffect transition="out" filter="wipe(left)">
                                      <p:cBhvr>
                                        <p:cTn id="10" dur="1500"/>
                                        <p:tgtEl>
                                          <p:spTgt spid="5"/>
                                        </p:tgtEl>
                                      </p:cBhvr>
                                    </p:animEffect>
                                    <p:set>
                                      <p:cBhvr>
                                        <p:cTn id="11" dur="1" fill="hold">
                                          <p:stCondLst>
                                            <p:cond delay="1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7481D83-C961-4F05-8B13-C647FD0E7F8F}"/>
              </a:ext>
            </a:extLst>
          </p:cNvPr>
          <p:cNvPicPr>
            <a:picLocks noGrp="1" noChangeAspect="1"/>
          </p:cNvPicPr>
          <p:nvPr>
            <p:ph idx="1"/>
          </p:nvPr>
        </p:nvPicPr>
        <p:blipFill rotWithShape="1">
          <a:blip r:embed="rId2"/>
          <a:srcRect t="9914"/>
          <a:stretch/>
        </p:blipFill>
        <p:spPr>
          <a:xfrm>
            <a:off x="2155193" y="3371925"/>
            <a:ext cx="8985030" cy="3370287"/>
          </a:xfrm>
        </p:spPr>
      </p:pic>
      <p:sp>
        <p:nvSpPr>
          <p:cNvPr id="3" name="Slide Number Placeholder 2">
            <a:extLst>
              <a:ext uri="{FF2B5EF4-FFF2-40B4-BE49-F238E27FC236}">
                <a16:creationId xmlns:a16="http://schemas.microsoft.com/office/drawing/2014/main" id="{D1BC877A-F4AA-4F26-A741-CB7A60E68CF7}"/>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17</a:t>
            </a:fld>
            <a:endParaRPr lang="en-US" dirty="0"/>
          </a:p>
        </p:txBody>
      </p:sp>
      <p:sp>
        <p:nvSpPr>
          <p:cNvPr id="4" name="Title 3">
            <a:extLst>
              <a:ext uri="{FF2B5EF4-FFF2-40B4-BE49-F238E27FC236}">
                <a16:creationId xmlns:a16="http://schemas.microsoft.com/office/drawing/2014/main" id="{8C8A4043-8FCC-40C3-9C7A-EF412B7F4FEF}"/>
              </a:ext>
            </a:extLst>
          </p:cNvPr>
          <p:cNvSpPr>
            <a:spLocks noGrp="1"/>
          </p:cNvSpPr>
          <p:nvPr>
            <p:ph type="title"/>
          </p:nvPr>
        </p:nvSpPr>
        <p:spPr>
          <a:xfrm>
            <a:off x="1728980" y="29499"/>
            <a:ext cx="10463019" cy="844370"/>
          </a:xfrm>
        </p:spPr>
        <p:txBody>
          <a:bodyPr/>
          <a:lstStyle/>
          <a:p>
            <a:r>
              <a:rPr lang="en-US" dirty="0"/>
              <a:t>Result: Industry Characteristics</a:t>
            </a:r>
          </a:p>
        </p:txBody>
      </p:sp>
      <p:sp>
        <p:nvSpPr>
          <p:cNvPr id="13" name="Parallelogram 12">
            <a:extLst>
              <a:ext uri="{FF2B5EF4-FFF2-40B4-BE49-F238E27FC236}">
                <a16:creationId xmlns:a16="http://schemas.microsoft.com/office/drawing/2014/main" id="{E4905FB8-C8FE-4E6D-BD37-F207ACB830AF}"/>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4" name="Parallelogram 13">
            <a:extLst>
              <a:ext uri="{FF2B5EF4-FFF2-40B4-BE49-F238E27FC236}">
                <a16:creationId xmlns:a16="http://schemas.microsoft.com/office/drawing/2014/main" id="{81F80A0C-5B8A-4EF0-8770-CBE5F2CAFD53}"/>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5" name="Parallelogram 14">
            <a:extLst>
              <a:ext uri="{FF2B5EF4-FFF2-40B4-BE49-F238E27FC236}">
                <a16:creationId xmlns:a16="http://schemas.microsoft.com/office/drawing/2014/main" id="{5C05625F-A552-4C09-BBA2-0E0556D404D3}"/>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6" name="Parallelogram 15">
            <a:extLst>
              <a:ext uri="{FF2B5EF4-FFF2-40B4-BE49-F238E27FC236}">
                <a16:creationId xmlns:a16="http://schemas.microsoft.com/office/drawing/2014/main" id="{58F79C29-7ED7-4B7A-A0F4-CCF164DA1036}"/>
              </a:ext>
            </a:extLst>
          </p:cNvPr>
          <p:cNvSpPr/>
          <p:nvPr/>
        </p:nvSpPr>
        <p:spPr>
          <a:xfrm>
            <a:off x="-290352" y="3472986"/>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7" name="Parallelogram 16">
            <a:extLst>
              <a:ext uri="{FF2B5EF4-FFF2-40B4-BE49-F238E27FC236}">
                <a16:creationId xmlns:a16="http://schemas.microsoft.com/office/drawing/2014/main" id="{E6B0F76E-C1FF-4A97-9BB4-3544A553EBDE}"/>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7" name="Rectangle 6">
            <a:extLst>
              <a:ext uri="{FF2B5EF4-FFF2-40B4-BE49-F238E27FC236}">
                <a16:creationId xmlns:a16="http://schemas.microsoft.com/office/drawing/2014/main" id="{0941D0D2-99B5-4952-9192-16F1E3AE0BDC}"/>
              </a:ext>
            </a:extLst>
          </p:cNvPr>
          <p:cNvSpPr/>
          <p:nvPr/>
        </p:nvSpPr>
        <p:spPr>
          <a:xfrm>
            <a:off x="4470888" y="3599781"/>
            <a:ext cx="1116739" cy="3223760"/>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F91E3A-FA9B-4B66-9472-1F0F282A935D}"/>
              </a:ext>
            </a:extLst>
          </p:cNvPr>
          <p:cNvSpPr/>
          <p:nvPr/>
        </p:nvSpPr>
        <p:spPr>
          <a:xfrm>
            <a:off x="6604374" y="3599781"/>
            <a:ext cx="2283882" cy="3223760"/>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0D3427D-1DCF-4C80-9BC3-7A2C00C563B5}"/>
              </a:ext>
            </a:extLst>
          </p:cNvPr>
          <p:cNvSpPr txBox="1"/>
          <p:nvPr/>
        </p:nvSpPr>
        <p:spPr>
          <a:xfrm>
            <a:off x="2489121" y="4871074"/>
            <a:ext cx="979404" cy="369332"/>
          </a:xfrm>
          <a:prstGeom prst="rect">
            <a:avLst/>
          </a:prstGeom>
          <a:noFill/>
        </p:spPr>
        <p:txBody>
          <a:bodyPr wrap="square" rtlCol="0">
            <a:spAutoFit/>
          </a:bodyPr>
          <a:lstStyle/>
          <a:p>
            <a:r>
              <a:rPr lang="en-US" i="1" dirty="0">
                <a:solidFill>
                  <a:srgbClr val="A80532"/>
                </a:solidFill>
                <a:latin typeface="Trade Gothic Next" panose="020B0503040303020004" pitchFamily="34" charset="0"/>
              </a:rPr>
              <a:t>p-value:</a:t>
            </a:r>
          </a:p>
        </p:txBody>
      </p:sp>
      <p:sp>
        <p:nvSpPr>
          <p:cNvPr id="22" name="Content Placeholder 1">
            <a:extLst>
              <a:ext uri="{FF2B5EF4-FFF2-40B4-BE49-F238E27FC236}">
                <a16:creationId xmlns:a16="http://schemas.microsoft.com/office/drawing/2014/main" id="{629174B1-B1E5-4869-A5E7-1AB289C1D6CD}"/>
              </a:ext>
            </a:extLst>
          </p:cNvPr>
          <p:cNvSpPr txBox="1">
            <a:spLocks/>
          </p:cNvSpPr>
          <p:nvPr/>
        </p:nvSpPr>
        <p:spPr>
          <a:xfrm>
            <a:off x="1727200" y="1101725"/>
            <a:ext cx="10299700" cy="53848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Font typeface="Wingdings" panose="05000000000000000000" pitchFamily="2" charset="2"/>
              <a:buChar char="§"/>
              <a:defRPr sz="2700" kern="1200">
                <a:solidFill>
                  <a:schemeClr val="tx1"/>
                </a:solidFill>
                <a:latin typeface="Arial Nova Cond" panose="020B0506020202020204" pitchFamily="34" charset="0"/>
                <a:ea typeface="Roboto" panose="02000000000000000000" pitchFamily="2" charset="0"/>
                <a:cs typeface="+mn-cs"/>
              </a:defRPr>
            </a:lvl1pPr>
            <a:lvl2pPr marL="685800" indent="-228600" algn="l" defTabSz="914400" rtl="0" eaLnBrk="1" latinLnBrk="0" hangingPunct="1">
              <a:lnSpc>
                <a:spcPct val="110000"/>
              </a:lnSpc>
              <a:spcBef>
                <a:spcPts val="600"/>
              </a:spcBef>
              <a:buFont typeface="Arial" panose="020B0604020202020204" pitchFamily="34" charset="0"/>
              <a:buChar char="•"/>
              <a:defRPr sz="2400" kern="1200">
                <a:solidFill>
                  <a:schemeClr val="tx1"/>
                </a:solidFill>
                <a:latin typeface="Arial Nova Cond" panose="020B0506020202020204" pitchFamily="34" charset="0"/>
                <a:ea typeface="Roboto" panose="02000000000000000000" pitchFamily="2" charset="0"/>
                <a:cs typeface="+mn-cs"/>
              </a:defRPr>
            </a:lvl2pPr>
            <a:lvl3pPr marL="1143000" indent="-228600" algn="l" defTabSz="914400" rtl="0" eaLnBrk="1" latinLnBrk="0" hangingPunct="1">
              <a:lnSpc>
                <a:spcPct val="110000"/>
              </a:lnSpc>
              <a:spcBef>
                <a:spcPts val="400"/>
              </a:spcBef>
              <a:buFont typeface="Arial" panose="020B0604020202020204" pitchFamily="34" charset="0"/>
              <a:buChar char="•"/>
              <a:defRPr sz="2100" kern="1200">
                <a:solidFill>
                  <a:schemeClr val="tx1"/>
                </a:solidFill>
                <a:latin typeface="Arial Nova Cond" panose="020B0506020202020204" pitchFamily="34" charset="0"/>
                <a:ea typeface="Roboto" panose="02000000000000000000" pitchFamily="2" charset="0"/>
                <a:cs typeface="+mn-cs"/>
              </a:defRPr>
            </a:lvl3pPr>
            <a:lvl4pPr marL="1600200" indent="-228600" algn="l" defTabSz="914400" rtl="0" eaLnBrk="1" latinLnBrk="0" hangingPunct="1">
              <a:lnSpc>
                <a:spcPct val="110000"/>
              </a:lnSpc>
              <a:spcBef>
                <a:spcPts val="300"/>
              </a:spcBef>
              <a:buFont typeface="Arial" panose="020B0604020202020204" pitchFamily="34" charset="0"/>
              <a:buChar char="•"/>
              <a:defRPr sz="2100" kern="1200">
                <a:solidFill>
                  <a:schemeClr val="tx1"/>
                </a:solidFill>
                <a:latin typeface="Arial Nova Cond" panose="020B0506020202020204" pitchFamily="34" charset="0"/>
                <a:ea typeface="Roboto" panose="02000000000000000000" pitchFamily="2" charset="0"/>
                <a:cs typeface="+mn-cs"/>
              </a:defRPr>
            </a:lvl4pPr>
            <a:lvl5pPr marL="2057400" indent="-228600" algn="l" defTabSz="914400" rtl="0" eaLnBrk="1" latinLnBrk="0" hangingPunct="1">
              <a:lnSpc>
                <a:spcPct val="110000"/>
              </a:lnSpc>
              <a:spcBef>
                <a:spcPts val="300"/>
              </a:spcBef>
              <a:buFont typeface="Arial" panose="020B0604020202020204" pitchFamily="34" charset="0"/>
              <a:buChar char="•"/>
              <a:defRPr sz="2100" kern="1200">
                <a:solidFill>
                  <a:schemeClr val="tx1"/>
                </a:solidFill>
                <a:latin typeface="Arial Nova Cond" panose="020B0506020202020204" pitchFamily="34"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rade Gothic Next" panose="020B0503040303020004" pitchFamily="34" charset="0"/>
              </a:rPr>
              <a:t>The effects are greater in </a:t>
            </a:r>
            <a:r>
              <a:rPr lang="en-US" dirty="0">
                <a:solidFill>
                  <a:srgbClr val="991B1E"/>
                </a:solidFill>
                <a:latin typeface="Trade Gothic Next" panose="020B0503040303020004" pitchFamily="34" charset="0"/>
              </a:rPr>
              <a:t>complex product</a:t>
            </a:r>
            <a:r>
              <a:rPr lang="en-US" dirty="0">
                <a:latin typeface="Trade Gothic Next" panose="020B0503040303020004" pitchFamily="34" charset="0"/>
              </a:rPr>
              <a:t> and </a:t>
            </a:r>
            <a:r>
              <a:rPr lang="en-US" dirty="0">
                <a:solidFill>
                  <a:srgbClr val="991B1E"/>
                </a:solidFill>
                <a:latin typeface="Trade Gothic Next" panose="020B0503040303020004" pitchFamily="34" charset="0"/>
              </a:rPr>
              <a:t>fast-growing </a:t>
            </a:r>
            <a:r>
              <a:rPr lang="en-US" dirty="0">
                <a:latin typeface="Trade Gothic Next" panose="020B0503040303020004" pitchFamily="34" charset="0"/>
              </a:rPr>
              <a:t>industries</a:t>
            </a:r>
          </a:p>
          <a:p>
            <a:pPr lvl="1"/>
            <a:r>
              <a:rPr lang="en-US" dirty="0">
                <a:latin typeface="Trade Gothic Next" panose="020B0503040303020004" pitchFamily="34" charset="0"/>
              </a:rPr>
              <a:t>and Maryland (court decision was more salient)</a:t>
            </a:r>
          </a:p>
          <a:p>
            <a:r>
              <a:rPr lang="en-US" dirty="0">
                <a:latin typeface="Trade Gothic Next" panose="020B0503040303020004" pitchFamily="34" charset="0"/>
              </a:rPr>
              <a:t>No effect for </a:t>
            </a:r>
            <a:r>
              <a:rPr lang="en-US" dirty="0">
                <a:solidFill>
                  <a:srgbClr val="A80532"/>
                </a:solidFill>
                <a:latin typeface="Trade Gothic Next" panose="020B0503040303020004" pitchFamily="34" charset="0"/>
              </a:rPr>
              <a:t>individual</a:t>
            </a:r>
            <a:r>
              <a:rPr lang="en-US" dirty="0">
                <a:latin typeface="Trade Gothic Next" panose="020B0503040303020004" pitchFamily="34" charset="0"/>
              </a:rPr>
              <a:t> inventors (a placebo test)</a:t>
            </a:r>
          </a:p>
          <a:p>
            <a:endParaRPr lang="en-US" dirty="0">
              <a:latin typeface="Trade Gothic Next" panose="020B0503040303020004" pitchFamily="34" charset="0"/>
            </a:endParaRPr>
          </a:p>
        </p:txBody>
      </p:sp>
      <p:sp>
        <p:nvSpPr>
          <p:cNvPr id="25" name="Parallelogram 24">
            <a:extLst>
              <a:ext uri="{FF2B5EF4-FFF2-40B4-BE49-F238E27FC236}">
                <a16:creationId xmlns:a16="http://schemas.microsoft.com/office/drawing/2014/main" id="{246E8349-C7E5-4B1E-816E-F2D303D3F3B1}"/>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
        <p:nvSpPr>
          <p:cNvPr id="19" name="Rectangle 18">
            <a:extLst>
              <a:ext uri="{FF2B5EF4-FFF2-40B4-BE49-F238E27FC236}">
                <a16:creationId xmlns:a16="http://schemas.microsoft.com/office/drawing/2014/main" id="{1AB39F07-62FF-584D-9B6F-2A6454EB0C39}"/>
              </a:ext>
            </a:extLst>
          </p:cNvPr>
          <p:cNvSpPr/>
          <p:nvPr/>
        </p:nvSpPr>
        <p:spPr>
          <a:xfrm>
            <a:off x="8804379" y="3599781"/>
            <a:ext cx="2435052" cy="3223760"/>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6B0AA2-D96F-064A-B2F7-8E7361D426D2}"/>
              </a:ext>
            </a:extLst>
          </p:cNvPr>
          <p:cNvSpPr/>
          <p:nvPr/>
        </p:nvSpPr>
        <p:spPr>
          <a:xfrm>
            <a:off x="5606903" y="3634240"/>
            <a:ext cx="1116739" cy="3223760"/>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76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P spid="18" grpId="1" animBg="1"/>
      <p:bldP spid="19" grpId="1" animBg="1"/>
      <p:bldP spid="19" grpId="2"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Single Corner Snipped 24">
            <a:extLst>
              <a:ext uri="{FF2B5EF4-FFF2-40B4-BE49-F238E27FC236}">
                <a16:creationId xmlns:a16="http://schemas.microsoft.com/office/drawing/2014/main" id="{D94C6B1E-08F3-4C92-858D-3F4D3884F01D}"/>
              </a:ext>
            </a:extLst>
          </p:cNvPr>
          <p:cNvSpPr/>
          <p:nvPr/>
        </p:nvSpPr>
        <p:spPr>
          <a:xfrm>
            <a:off x="1841155" y="1599551"/>
            <a:ext cx="2523392" cy="640080"/>
          </a:xfrm>
          <a:prstGeom prst="snip1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dirty="0">
                <a:solidFill>
                  <a:schemeClr val="tx1"/>
                </a:solidFill>
                <a:latin typeface="Trade Gothic Next" panose="020B0503040303020004" pitchFamily="34" charset="0"/>
              </a:rPr>
              <a:t>Trade Secrets</a:t>
            </a:r>
          </a:p>
        </p:txBody>
      </p:sp>
      <p:sp>
        <p:nvSpPr>
          <p:cNvPr id="8" name="Rectangle: Single Corner Snipped 7">
            <a:extLst>
              <a:ext uri="{FF2B5EF4-FFF2-40B4-BE49-F238E27FC236}">
                <a16:creationId xmlns:a16="http://schemas.microsoft.com/office/drawing/2014/main" id="{FB2792CB-2578-4D68-9CFF-FBD2B9316831}"/>
              </a:ext>
            </a:extLst>
          </p:cNvPr>
          <p:cNvSpPr/>
          <p:nvPr/>
        </p:nvSpPr>
        <p:spPr>
          <a:xfrm>
            <a:off x="1841155" y="1599552"/>
            <a:ext cx="2523392" cy="640080"/>
          </a:xfrm>
          <a:prstGeom prst="snip1Rect">
            <a:avLst/>
          </a:prstGeom>
          <a:solidFill>
            <a:srgbClr val="FFF5D9"/>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dirty="0">
                <a:solidFill>
                  <a:schemeClr val="tx1"/>
                </a:solidFill>
                <a:latin typeface="Trade Gothic Next" panose="020B0503040303020004" pitchFamily="34" charset="0"/>
              </a:rPr>
              <a:t>Trade Secrets</a:t>
            </a:r>
          </a:p>
        </p:txBody>
      </p:sp>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18</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normAutofit/>
          </a:bodyPr>
          <a:lstStyle/>
          <a:p>
            <a:r>
              <a:rPr lang="en-US" dirty="0"/>
              <a:t>Tests of the Mechanism</a:t>
            </a:r>
          </a:p>
        </p:txBody>
      </p:sp>
      <p:sp>
        <p:nvSpPr>
          <p:cNvPr id="9" name="Parallelogram 8">
            <a:extLst>
              <a:ext uri="{FF2B5EF4-FFF2-40B4-BE49-F238E27FC236}">
                <a16:creationId xmlns:a16="http://schemas.microsoft.com/office/drawing/2014/main" id="{90320904-5842-4E4E-8DB5-997278B9E156}"/>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0" name="Parallelogram 9">
            <a:extLst>
              <a:ext uri="{FF2B5EF4-FFF2-40B4-BE49-F238E27FC236}">
                <a16:creationId xmlns:a16="http://schemas.microsoft.com/office/drawing/2014/main" id="{5759CF54-2D8B-45D9-BFEE-BB70A2BD1103}"/>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1" name="Parallelogram 10">
            <a:extLst>
              <a:ext uri="{FF2B5EF4-FFF2-40B4-BE49-F238E27FC236}">
                <a16:creationId xmlns:a16="http://schemas.microsoft.com/office/drawing/2014/main" id="{6A9D9354-217F-4878-A78A-7F5292625D4A}"/>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2" name="Parallelogram 11">
            <a:extLst>
              <a:ext uri="{FF2B5EF4-FFF2-40B4-BE49-F238E27FC236}">
                <a16:creationId xmlns:a16="http://schemas.microsoft.com/office/drawing/2014/main" id="{5AF23B55-5B11-44E7-873B-9EF47ED16978}"/>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3" name="Parallelogram 12">
            <a:extLst>
              <a:ext uri="{FF2B5EF4-FFF2-40B4-BE49-F238E27FC236}">
                <a16:creationId xmlns:a16="http://schemas.microsoft.com/office/drawing/2014/main" id="{C6F2C461-61FD-40CE-9567-6913811362B9}"/>
              </a:ext>
            </a:extLst>
          </p:cNvPr>
          <p:cNvSpPr/>
          <p:nvPr/>
        </p:nvSpPr>
        <p:spPr>
          <a:xfrm>
            <a:off x="-290352" y="3788275"/>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6" name="Parallelogram 15">
            <a:extLst>
              <a:ext uri="{FF2B5EF4-FFF2-40B4-BE49-F238E27FC236}">
                <a16:creationId xmlns:a16="http://schemas.microsoft.com/office/drawing/2014/main" id="{EB54DFFF-37B2-4B84-BA1E-C925BCA6082B}"/>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
        <p:nvSpPr>
          <p:cNvPr id="17" name="Rectangle: Single Corner Snipped 16">
            <a:extLst>
              <a:ext uri="{FF2B5EF4-FFF2-40B4-BE49-F238E27FC236}">
                <a16:creationId xmlns:a16="http://schemas.microsoft.com/office/drawing/2014/main" id="{DA9CE7AF-64ED-4F87-A3A1-50AF527B56E8}"/>
              </a:ext>
            </a:extLst>
          </p:cNvPr>
          <p:cNvSpPr/>
          <p:nvPr/>
        </p:nvSpPr>
        <p:spPr>
          <a:xfrm>
            <a:off x="1841155" y="2549497"/>
            <a:ext cx="2523392" cy="640080"/>
          </a:xfrm>
          <a:prstGeom prst="snip1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dirty="0">
                <a:solidFill>
                  <a:schemeClr val="tx1"/>
                </a:solidFill>
                <a:latin typeface="Trade Gothic Next" panose="020B0503040303020004" pitchFamily="34" charset="0"/>
              </a:rPr>
              <a:t>Proximity to CA</a:t>
            </a:r>
          </a:p>
        </p:txBody>
      </p:sp>
      <p:sp>
        <p:nvSpPr>
          <p:cNvPr id="19" name="Rectangle: Single Corner Snipped 18">
            <a:extLst>
              <a:ext uri="{FF2B5EF4-FFF2-40B4-BE49-F238E27FC236}">
                <a16:creationId xmlns:a16="http://schemas.microsoft.com/office/drawing/2014/main" id="{31B331F0-0333-4773-AD6D-62F7EE06DB61}"/>
              </a:ext>
            </a:extLst>
          </p:cNvPr>
          <p:cNvSpPr/>
          <p:nvPr/>
        </p:nvSpPr>
        <p:spPr>
          <a:xfrm>
            <a:off x="1841155" y="3499442"/>
            <a:ext cx="2523392" cy="640080"/>
          </a:xfrm>
          <a:prstGeom prst="snip1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dirty="0">
                <a:solidFill>
                  <a:schemeClr val="tx1"/>
                </a:solidFill>
                <a:latin typeface="Trade Gothic Next" panose="020B0503040303020004" pitchFamily="34" charset="0"/>
              </a:rPr>
              <a:t>Migration rate to CA (Population)</a:t>
            </a:r>
          </a:p>
        </p:txBody>
      </p:sp>
      <p:sp>
        <p:nvSpPr>
          <p:cNvPr id="20" name="Rectangle: Single Corner Snipped 19">
            <a:extLst>
              <a:ext uri="{FF2B5EF4-FFF2-40B4-BE49-F238E27FC236}">
                <a16:creationId xmlns:a16="http://schemas.microsoft.com/office/drawing/2014/main" id="{04AD3415-03D9-4B37-8880-C0902076D24F}"/>
              </a:ext>
            </a:extLst>
          </p:cNvPr>
          <p:cNvSpPr/>
          <p:nvPr/>
        </p:nvSpPr>
        <p:spPr>
          <a:xfrm>
            <a:off x="1841155" y="4449387"/>
            <a:ext cx="2523392" cy="640080"/>
          </a:xfrm>
          <a:prstGeom prst="snip1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dirty="0">
                <a:solidFill>
                  <a:schemeClr val="tx1"/>
                </a:solidFill>
                <a:latin typeface="Trade Gothic Next" panose="020B0503040303020004" pitchFamily="34" charset="0"/>
              </a:rPr>
              <a:t>Migration rate to CA (High-skilled workers)</a:t>
            </a:r>
          </a:p>
        </p:txBody>
      </p:sp>
      <p:sp>
        <p:nvSpPr>
          <p:cNvPr id="21" name="Rectangle: Single Corner Snipped 20">
            <a:extLst>
              <a:ext uri="{FF2B5EF4-FFF2-40B4-BE49-F238E27FC236}">
                <a16:creationId xmlns:a16="http://schemas.microsoft.com/office/drawing/2014/main" id="{432CD31D-C92B-4AD6-BB8F-DF9BFB7C5EA3}"/>
              </a:ext>
            </a:extLst>
          </p:cNvPr>
          <p:cNvSpPr/>
          <p:nvPr/>
        </p:nvSpPr>
        <p:spPr>
          <a:xfrm>
            <a:off x="1841155" y="5399331"/>
            <a:ext cx="2523392" cy="640080"/>
          </a:xfrm>
          <a:prstGeom prst="snip1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dirty="0">
                <a:solidFill>
                  <a:schemeClr val="tx1"/>
                </a:solidFill>
                <a:latin typeface="Trade Gothic Next" panose="020B0503040303020004" pitchFamily="34" charset="0"/>
              </a:rPr>
              <a:t>Industry composition dissimilarity to CA</a:t>
            </a:r>
          </a:p>
        </p:txBody>
      </p:sp>
      <p:sp>
        <p:nvSpPr>
          <p:cNvPr id="22" name="Content Placeholder 1">
            <a:extLst>
              <a:ext uri="{FF2B5EF4-FFF2-40B4-BE49-F238E27FC236}">
                <a16:creationId xmlns:a16="http://schemas.microsoft.com/office/drawing/2014/main" id="{3BB0C0CE-F530-4F60-970E-0B9A74716C8C}"/>
              </a:ext>
            </a:extLst>
          </p:cNvPr>
          <p:cNvSpPr>
            <a:spLocks noGrp="1"/>
          </p:cNvSpPr>
          <p:nvPr>
            <p:ph idx="1"/>
          </p:nvPr>
        </p:nvSpPr>
        <p:spPr>
          <a:xfrm>
            <a:off x="4912432" y="1599551"/>
            <a:ext cx="6571738" cy="4439845"/>
          </a:xfrm>
          <a:solidFill>
            <a:srgbClr val="FFF5D9"/>
          </a:solidFill>
          <a:ln w="6350">
            <a:solidFill>
              <a:schemeClr val="accent4">
                <a:lumMod val="75000"/>
              </a:schemeClr>
            </a:solidFill>
            <a:miter lim="800000"/>
          </a:ln>
        </p:spPr>
        <p:txBody>
          <a:bodyPr>
            <a:normAutofit/>
          </a:bodyPr>
          <a:lstStyle/>
          <a:p>
            <a:pPr>
              <a:spcBef>
                <a:spcPts val="0"/>
              </a:spcBef>
              <a:spcAft>
                <a:spcPts val="2400"/>
              </a:spcAft>
            </a:pPr>
            <a:r>
              <a:rPr lang="en-US" sz="2500" dirty="0"/>
              <a:t>US Security Act Regulation S-K requires </a:t>
            </a:r>
            <a:r>
              <a:rPr lang="en-US" sz="2500" dirty="0">
                <a:solidFill>
                  <a:srgbClr val="A80532"/>
                </a:solidFill>
              </a:rPr>
              <a:t>public</a:t>
            </a:r>
            <a:r>
              <a:rPr lang="en-US" sz="2500" dirty="0"/>
              <a:t> firms with </a:t>
            </a:r>
            <a:r>
              <a:rPr lang="en-US" sz="2500" dirty="0">
                <a:solidFill>
                  <a:srgbClr val="A80532"/>
                </a:solidFill>
              </a:rPr>
              <a:t>trade secrets</a:t>
            </a:r>
            <a:r>
              <a:rPr lang="en-US" sz="2500" dirty="0"/>
              <a:t> to discuss the misappropriation risk in Form 10-K</a:t>
            </a:r>
          </a:p>
          <a:p>
            <a:pPr>
              <a:spcBef>
                <a:spcPts val="0"/>
              </a:spcBef>
              <a:spcAft>
                <a:spcPts val="2400"/>
              </a:spcAft>
            </a:pPr>
            <a:r>
              <a:rPr lang="en-US" sz="2500" dirty="0"/>
              <a:t>Intel: “we own and develop significant IP and related IP rights … Our IP portfolio includes patents, copyrights, trade secrets, trademarks, mask work, and other rights”</a:t>
            </a:r>
          </a:p>
          <a:p>
            <a:pPr>
              <a:spcBef>
                <a:spcPts val="0"/>
              </a:spcBef>
              <a:spcAft>
                <a:spcPts val="2400"/>
              </a:spcAft>
            </a:pPr>
            <a:r>
              <a:rPr lang="en-US" sz="2500" u="sng" dirty="0"/>
              <a:t>Firms with trade secrets should respond</a:t>
            </a:r>
          </a:p>
        </p:txBody>
      </p:sp>
      <p:cxnSp>
        <p:nvCxnSpPr>
          <p:cNvPr id="24" name="Straight Connector 23">
            <a:extLst>
              <a:ext uri="{FF2B5EF4-FFF2-40B4-BE49-F238E27FC236}">
                <a16:creationId xmlns:a16="http://schemas.microsoft.com/office/drawing/2014/main" id="{46943463-CD89-41AA-A7C4-94C7213A33BC}"/>
              </a:ext>
            </a:extLst>
          </p:cNvPr>
          <p:cNvCxnSpPr>
            <a:stCxn id="8" idx="0"/>
          </p:cNvCxnSpPr>
          <p:nvPr/>
        </p:nvCxnSpPr>
        <p:spPr>
          <a:xfrm>
            <a:off x="4364547" y="1919592"/>
            <a:ext cx="547885" cy="0"/>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8A93A3E-94DF-4612-B10C-28732E15C233}"/>
              </a:ext>
            </a:extLst>
          </p:cNvPr>
          <p:cNvPicPr>
            <a:picLocks noChangeAspect="1"/>
          </p:cNvPicPr>
          <p:nvPr/>
        </p:nvPicPr>
        <p:blipFill rotWithShape="1">
          <a:blip r:embed="rId3"/>
          <a:srcRect t="10781" r="62889"/>
          <a:stretch/>
        </p:blipFill>
        <p:spPr>
          <a:xfrm>
            <a:off x="5843402" y="1492668"/>
            <a:ext cx="4709797" cy="4653609"/>
          </a:xfrm>
          <a:prstGeom prst="rect">
            <a:avLst/>
          </a:prstGeom>
        </p:spPr>
      </p:pic>
      <p:sp>
        <p:nvSpPr>
          <p:cNvPr id="28" name="TextBox 27">
            <a:extLst>
              <a:ext uri="{FF2B5EF4-FFF2-40B4-BE49-F238E27FC236}">
                <a16:creationId xmlns:a16="http://schemas.microsoft.com/office/drawing/2014/main" id="{90A7EABA-1F30-4D47-BC2A-09C436D5EFA1}"/>
              </a:ext>
            </a:extLst>
          </p:cNvPr>
          <p:cNvSpPr txBox="1"/>
          <p:nvPr/>
        </p:nvSpPr>
        <p:spPr>
          <a:xfrm>
            <a:off x="6348612" y="3634806"/>
            <a:ext cx="979404" cy="369332"/>
          </a:xfrm>
          <a:prstGeom prst="rect">
            <a:avLst/>
          </a:prstGeom>
          <a:noFill/>
        </p:spPr>
        <p:txBody>
          <a:bodyPr wrap="square" rtlCol="0">
            <a:spAutoFit/>
          </a:bodyPr>
          <a:lstStyle/>
          <a:p>
            <a:r>
              <a:rPr lang="en-US" i="1" dirty="0">
                <a:solidFill>
                  <a:srgbClr val="A80532"/>
                </a:solidFill>
                <a:latin typeface="Trade Gothic Next" panose="020B0503040303020004" pitchFamily="34" charset="0"/>
              </a:rPr>
              <a:t>p-value:</a:t>
            </a:r>
          </a:p>
        </p:txBody>
      </p:sp>
      <p:sp>
        <p:nvSpPr>
          <p:cNvPr id="29" name="TextBox 28">
            <a:extLst>
              <a:ext uri="{FF2B5EF4-FFF2-40B4-BE49-F238E27FC236}">
                <a16:creationId xmlns:a16="http://schemas.microsoft.com/office/drawing/2014/main" id="{72B9B87F-4AA1-434D-BB0A-BC94A690618C}"/>
              </a:ext>
            </a:extLst>
          </p:cNvPr>
          <p:cNvSpPr txBox="1"/>
          <p:nvPr/>
        </p:nvSpPr>
        <p:spPr>
          <a:xfrm>
            <a:off x="7986912" y="1457243"/>
            <a:ext cx="197916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DV: Patent filings</a:t>
            </a:r>
          </a:p>
        </p:txBody>
      </p:sp>
    </p:spTree>
    <p:extLst>
      <p:ext uri="{BB962C8B-B14F-4D97-AF65-F5344CB8AC3E}">
        <p14:creationId xmlns:p14="http://schemas.microsoft.com/office/powerpoint/2010/main" val="230517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
                                            <p:bg/>
                                          </p:spTgt>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uiExpand="1" build="p" animBg="1"/>
      <p:bldP spid="22" grpId="1" uiExpand="1" build="p" animBg="1"/>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94C40-B702-4B11-8EF6-B4F983F36097}"/>
              </a:ext>
            </a:extLst>
          </p:cNvPr>
          <p:cNvSpPr>
            <a:spLocks noGrp="1"/>
          </p:cNvSpPr>
          <p:nvPr>
            <p:ph idx="1"/>
          </p:nvPr>
        </p:nvSpPr>
        <p:spPr>
          <a:xfrm>
            <a:off x="1727668" y="1101280"/>
            <a:ext cx="10299232" cy="5385264"/>
          </a:xfrm>
        </p:spPr>
        <p:txBody>
          <a:bodyPr>
            <a:normAutofit/>
          </a:bodyPr>
          <a:lstStyle/>
          <a:p>
            <a:r>
              <a:rPr lang="en-US" dirty="0"/>
              <a:t>Firms patent </a:t>
            </a:r>
            <a:r>
              <a:rPr lang="en-US" dirty="0">
                <a:solidFill>
                  <a:srgbClr val="991B1E"/>
                </a:solidFill>
              </a:rPr>
              <a:t>strategically</a:t>
            </a:r>
            <a:r>
              <a:rPr lang="en-US" dirty="0"/>
              <a:t> (knowledge creation </a:t>
            </a:r>
            <a:r>
              <a:rPr lang="en-US" dirty="0">
                <a:solidFill>
                  <a:srgbClr val="8B2323"/>
                </a:solidFill>
              </a:rPr>
              <a:t>+ </a:t>
            </a:r>
            <a:r>
              <a:rPr lang="en-US" dirty="0">
                <a:solidFill>
                  <a:srgbClr val="991B1E"/>
                </a:solidFill>
              </a:rPr>
              <a:t>protection</a:t>
            </a:r>
            <a:r>
              <a:rPr lang="en-US" dirty="0"/>
              <a:t>)</a:t>
            </a:r>
          </a:p>
          <a:p>
            <a:pPr lvl="1"/>
            <a:r>
              <a:rPr lang="en-US" dirty="0"/>
              <a:t>Patent counts may not capture firms’ fundamental innovation activities accurately</a:t>
            </a:r>
          </a:p>
          <a:p>
            <a:pPr lvl="1"/>
            <a:endParaRPr lang="en-US" dirty="0"/>
          </a:p>
          <a:p>
            <a:r>
              <a:rPr lang="en-US" dirty="0"/>
              <a:t>Application v. Hunter (1998): a novel </a:t>
            </a:r>
            <a:r>
              <a:rPr lang="en-US" dirty="0">
                <a:solidFill>
                  <a:srgbClr val="991B1E"/>
                </a:solidFill>
              </a:rPr>
              <a:t>identification strategy</a:t>
            </a:r>
          </a:p>
          <a:p>
            <a:pPr lvl="1"/>
            <a:r>
              <a:rPr lang="en-US" dirty="0"/>
              <a:t>Mitigates endogeneity concerns</a:t>
            </a:r>
          </a:p>
          <a:p>
            <a:pPr lvl="1"/>
            <a:r>
              <a:rPr lang="en-US" dirty="0"/>
              <a:t>Applied </a:t>
            </a:r>
            <a:r>
              <a:rPr lang="en-US" dirty="0">
                <a:solidFill>
                  <a:srgbClr val="991B1E"/>
                </a:solidFill>
              </a:rPr>
              <a:t>retrospectively</a:t>
            </a:r>
            <a:r>
              <a:rPr lang="en-US" dirty="0"/>
              <a:t> to existing workers, creating an </a:t>
            </a:r>
            <a:r>
              <a:rPr lang="en-US" dirty="0">
                <a:solidFill>
                  <a:srgbClr val="991B1E"/>
                </a:solidFill>
              </a:rPr>
              <a:t>immediate</a:t>
            </a:r>
            <a:r>
              <a:rPr lang="en-US" dirty="0"/>
              <a:t> threat</a:t>
            </a:r>
          </a:p>
          <a:p>
            <a:pPr lvl="1"/>
            <a:endParaRPr lang="en-US" dirty="0"/>
          </a:p>
          <a:p>
            <a:r>
              <a:rPr lang="en-US" dirty="0"/>
              <a:t>Legal enforcement in one state has far-reaching consequences </a:t>
            </a:r>
            <a:r>
              <a:rPr lang="en-US" dirty="0">
                <a:solidFill>
                  <a:srgbClr val="991B1E"/>
                </a:solidFill>
              </a:rPr>
              <a:t>outside</a:t>
            </a:r>
            <a:r>
              <a:rPr lang="en-US" dirty="0"/>
              <a:t> of the focal state</a:t>
            </a:r>
          </a:p>
        </p:txBody>
      </p:sp>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19</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lstStyle/>
          <a:p>
            <a:r>
              <a:rPr lang="en-US" dirty="0"/>
              <a:t>Discussion</a:t>
            </a:r>
          </a:p>
        </p:txBody>
      </p:sp>
      <p:sp>
        <p:nvSpPr>
          <p:cNvPr id="8" name="Parallelogram 7">
            <a:extLst>
              <a:ext uri="{FF2B5EF4-FFF2-40B4-BE49-F238E27FC236}">
                <a16:creationId xmlns:a16="http://schemas.microsoft.com/office/drawing/2014/main" id="{F58B4B8F-662F-44BE-91C1-A6D2E6DE26D6}"/>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AC0FC8DD-55E1-4C1E-86A7-46D4E1DF9908}"/>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987BBC0F-CD30-4295-A3A2-A56F2A236249}"/>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0BE8345E-4805-4DBE-B0B3-D32492B95D7E}"/>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2CC8F2FA-E9F0-4548-9BD1-755C5A2F2227}"/>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3" name="Parallelogram 12">
            <a:extLst>
              <a:ext uri="{FF2B5EF4-FFF2-40B4-BE49-F238E27FC236}">
                <a16:creationId xmlns:a16="http://schemas.microsoft.com/office/drawing/2014/main" id="{AF6BAED2-4E15-4E15-ACDA-88C0A7705F43}"/>
              </a:ext>
            </a:extLst>
          </p:cNvPr>
          <p:cNvSpPr/>
          <p:nvPr/>
        </p:nvSpPr>
        <p:spPr>
          <a:xfrm>
            <a:off x="-290353" y="4103564"/>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9994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9D32CF-1C2A-42C7-905F-D9835AF08C54}"/>
              </a:ext>
            </a:extLst>
          </p:cNvPr>
          <p:cNvSpPr>
            <a:spLocks noGrp="1"/>
          </p:cNvSpPr>
          <p:nvPr>
            <p:ph idx="1"/>
          </p:nvPr>
        </p:nvSpPr>
        <p:spPr>
          <a:xfrm>
            <a:off x="1727200" y="1101725"/>
            <a:ext cx="10299700" cy="5384800"/>
          </a:xfrm>
        </p:spPr>
        <p:txBody>
          <a:bodyPr>
            <a:normAutofit/>
          </a:bodyPr>
          <a:lstStyle/>
          <a:p>
            <a:r>
              <a:rPr lang="en-US" dirty="0"/>
              <a:t>Research Question</a:t>
            </a:r>
          </a:p>
          <a:p>
            <a:pPr lvl="1"/>
            <a:r>
              <a:rPr lang="en-US" dirty="0"/>
              <a:t>How do firms </a:t>
            </a:r>
            <a:r>
              <a:rPr lang="en-US" dirty="0">
                <a:solidFill>
                  <a:srgbClr val="991B1E"/>
                </a:solidFill>
              </a:rPr>
              <a:t>protect knowledge</a:t>
            </a:r>
            <a:r>
              <a:rPr lang="en-US" dirty="0"/>
              <a:t> against leakage?</a:t>
            </a:r>
          </a:p>
          <a:p>
            <a:pPr lvl="1"/>
            <a:endParaRPr lang="en-US" dirty="0"/>
          </a:p>
          <a:p>
            <a:pPr lvl="1"/>
            <a:endParaRPr lang="en-US" dirty="0"/>
          </a:p>
          <a:p>
            <a:pPr lvl="1"/>
            <a:endParaRPr lang="en-US" dirty="0"/>
          </a:p>
          <a:p>
            <a:pPr lvl="1"/>
            <a:endParaRPr lang="en-US" dirty="0"/>
          </a:p>
          <a:p>
            <a:pPr lvl="1"/>
            <a:endParaRPr lang="en-US" dirty="0"/>
          </a:p>
          <a:p>
            <a:pPr lvl="1"/>
            <a:r>
              <a:rPr lang="en-US" dirty="0"/>
              <a:t>We study   </a:t>
            </a:r>
            <a:r>
              <a:rPr lang="en-US" dirty="0">
                <a:solidFill>
                  <a:srgbClr val="A80532"/>
                </a:solidFill>
              </a:rPr>
              <a:t>threat of worker departure</a:t>
            </a:r>
            <a:r>
              <a:rPr lang="en-US" dirty="0"/>
              <a:t>      as the key mechanism</a:t>
            </a:r>
            <a:br>
              <a:rPr lang="en-US" dirty="0"/>
            </a:br>
            <a:r>
              <a:rPr lang="en-US" dirty="0"/>
              <a:t>through which firms decide on knowledge protection strategies</a:t>
            </a:r>
          </a:p>
          <a:p>
            <a:endParaRPr lang="en-US" dirty="0"/>
          </a:p>
        </p:txBody>
      </p:sp>
      <p:sp>
        <p:nvSpPr>
          <p:cNvPr id="3" name="Slide Number Placeholder 2">
            <a:extLst>
              <a:ext uri="{FF2B5EF4-FFF2-40B4-BE49-F238E27FC236}">
                <a16:creationId xmlns:a16="http://schemas.microsoft.com/office/drawing/2014/main" id="{6B9C4A9C-AFC5-4A73-B3D6-95CE801C314D}"/>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a:t>
            </a:fld>
            <a:endParaRPr lang="en-US" dirty="0"/>
          </a:p>
        </p:txBody>
      </p:sp>
      <p:sp>
        <p:nvSpPr>
          <p:cNvPr id="4" name="Title 3">
            <a:extLst>
              <a:ext uri="{FF2B5EF4-FFF2-40B4-BE49-F238E27FC236}">
                <a16:creationId xmlns:a16="http://schemas.microsoft.com/office/drawing/2014/main" id="{38549F7F-F10A-4CCB-BCAC-6EC21601FB70}"/>
              </a:ext>
            </a:extLst>
          </p:cNvPr>
          <p:cNvSpPr>
            <a:spLocks noGrp="1"/>
          </p:cNvSpPr>
          <p:nvPr>
            <p:ph type="title"/>
          </p:nvPr>
        </p:nvSpPr>
        <p:spPr>
          <a:xfrm>
            <a:off x="1728980" y="29499"/>
            <a:ext cx="10463019" cy="844370"/>
          </a:xfrm>
        </p:spPr>
        <p:txBody>
          <a:bodyPr/>
          <a:lstStyle/>
          <a:p>
            <a:r>
              <a:rPr lang="en-US" dirty="0"/>
              <a:t>Research Overview</a:t>
            </a:r>
          </a:p>
        </p:txBody>
      </p:sp>
      <p:sp>
        <p:nvSpPr>
          <p:cNvPr id="5" name="Parallelogram 4">
            <a:extLst>
              <a:ext uri="{FF2B5EF4-FFF2-40B4-BE49-F238E27FC236}">
                <a16:creationId xmlns:a16="http://schemas.microsoft.com/office/drawing/2014/main" id="{A1CF609E-D6E7-4CE8-83A3-4E83F0E2BC52}"/>
              </a:ext>
            </a:extLst>
          </p:cNvPr>
          <p:cNvSpPr/>
          <p:nvPr/>
        </p:nvSpPr>
        <p:spPr>
          <a:xfrm>
            <a:off x="-290352" y="2527119"/>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6" name="Parallelogram 5">
            <a:extLst>
              <a:ext uri="{FF2B5EF4-FFF2-40B4-BE49-F238E27FC236}">
                <a16:creationId xmlns:a16="http://schemas.microsoft.com/office/drawing/2014/main" id="{696A803A-631B-4378-AB58-BF4A9652ACF9}"/>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7" name="Parallelogram 6">
            <a:extLst>
              <a:ext uri="{FF2B5EF4-FFF2-40B4-BE49-F238E27FC236}">
                <a16:creationId xmlns:a16="http://schemas.microsoft.com/office/drawing/2014/main" id="{5CF1568A-8C6C-4B2E-BF5E-11E60C3C1560}"/>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8" name="Parallelogram 7">
            <a:extLst>
              <a:ext uri="{FF2B5EF4-FFF2-40B4-BE49-F238E27FC236}">
                <a16:creationId xmlns:a16="http://schemas.microsoft.com/office/drawing/2014/main" id="{1794C01A-FC9E-42AC-AC25-89466954527D}"/>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9D3DA6C1-3644-4076-A7D2-5FDEB0FEF4FE}"/>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25" name="Parallelogram 24">
            <a:extLst>
              <a:ext uri="{FF2B5EF4-FFF2-40B4-BE49-F238E27FC236}">
                <a16:creationId xmlns:a16="http://schemas.microsoft.com/office/drawing/2014/main" id="{B4C34F20-1619-46A9-952D-796EF4061691}"/>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
        <p:nvSpPr>
          <p:cNvPr id="9" name="Oval 8">
            <a:extLst>
              <a:ext uri="{FF2B5EF4-FFF2-40B4-BE49-F238E27FC236}">
                <a16:creationId xmlns:a16="http://schemas.microsoft.com/office/drawing/2014/main" id="{43B8108A-FA86-4BDF-B5B9-8BD30A102DB8}"/>
              </a:ext>
            </a:extLst>
          </p:cNvPr>
          <p:cNvSpPr/>
          <p:nvPr/>
        </p:nvSpPr>
        <p:spPr>
          <a:xfrm>
            <a:off x="3401613" y="2560736"/>
            <a:ext cx="1463040" cy="14630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rade Gothic Next" panose="020B0503040303020004" pitchFamily="34" charset="0"/>
              </a:rPr>
              <a:t>Patents</a:t>
            </a:r>
          </a:p>
        </p:txBody>
      </p:sp>
      <p:sp>
        <p:nvSpPr>
          <p:cNvPr id="13" name="Oval 12">
            <a:extLst>
              <a:ext uri="{FF2B5EF4-FFF2-40B4-BE49-F238E27FC236}">
                <a16:creationId xmlns:a16="http://schemas.microsoft.com/office/drawing/2014/main" id="{E35EDDB1-793B-4A0F-BCDE-9E17C409E26B}"/>
              </a:ext>
            </a:extLst>
          </p:cNvPr>
          <p:cNvSpPr/>
          <p:nvPr/>
        </p:nvSpPr>
        <p:spPr>
          <a:xfrm>
            <a:off x="6172865" y="2562240"/>
            <a:ext cx="1463040" cy="14630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rade Gothic Next" panose="020B0503040303020004" pitchFamily="34" charset="0"/>
              </a:rPr>
              <a:t>Secrecy</a:t>
            </a:r>
          </a:p>
        </p:txBody>
      </p:sp>
      <p:sp>
        <p:nvSpPr>
          <p:cNvPr id="10" name="Rectangle: Rounded Corners 9">
            <a:extLst>
              <a:ext uri="{FF2B5EF4-FFF2-40B4-BE49-F238E27FC236}">
                <a16:creationId xmlns:a16="http://schemas.microsoft.com/office/drawing/2014/main" id="{8D78B70B-5DAE-4A2E-86DB-8EBA892BE5B3}"/>
              </a:ext>
            </a:extLst>
          </p:cNvPr>
          <p:cNvSpPr/>
          <p:nvPr/>
        </p:nvSpPr>
        <p:spPr>
          <a:xfrm>
            <a:off x="3774965" y="4541970"/>
            <a:ext cx="3912927" cy="39651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200" dirty="0">
                <a:solidFill>
                  <a:schemeClr val="tx1"/>
                </a:solidFill>
                <a:latin typeface="Trade Gothic Next" panose="020B0503040303020004" pitchFamily="34" charset="0"/>
              </a:rPr>
              <a:t>The Threat of Worker Departure</a:t>
            </a:r>
          </a:p>
        </p:txBody>
      </p:sp>
      <p:sp>
        <p:nvSpPr>
          <p:cNvPr id="11" name="TextBox 10">
            <a:extLst>
              <a:ext uri="{FF2B5EF4-FFF2-40B4-BE49-F238E27FC236}">
                <a16:creationId xmlns:a16="http://schemas.microsoft.com/office/drawing/2014/main" id="{9B4A9F3E-53F2-4333-9005-2573A7E92093}"/>
              </a:ext>
            </a:extLst>
          </p:cNvPr>
          <p:cNvSpPr txBox="1"/>
          <p:nvPr/>
        </p:nvSpPr>
        <p:spPr>
          <a:xfrm>
            <a:off x="8329154" y="2667841"/>
            <a:ext cx="2946883"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latin typeface="Trade Gothic Next" panose="020B0503040303020004" pitchFamily="34" charset="0"/>
              </a:rPr>
              <a:t>Firm characteristics</a:t>
            </a:r>
          </a:p>
          <a:p>
            <a:pPr marL="285750" indent="-285750">
              <a:spcAft>
                <a:spcPts val="600"/>
              </a:spcAft>
              <a:buFont typeface="Arial" panose="020B0604020202020204" pitchFamily="34" charset="0"/>
              <a:buChar char="•"/>
            </a:pPr>
            <a:r>
              <a:rPr lang="en-US" dirty="0">
                <a:latin typeface="Trade Gothic Next" panose="020B0503040303020004" pitchFamily="34" charset="0"/>
              </a:rPr>
              <a:t>Knowledge characteristics</a:t>
            </a:r>
          </a:p>
          <a:p>
            <a:pPr marL="285750" indent="-285750">
              <a:spcAft>
                <a:spcPts val="600"/>
              </a:spcAft>
              <a:buFont typeface="Arial" panose="020B0604020202020204" pitchFamily="34" charset="0"/>
              <a:buChar char="•"/>
            </a:pPr>
            <a:r>
              <a:rPr lang="en-US" dirty="0">
                <a:latin typeface="Trade Gothic Next" panose="020B0503040303020004" pitchFamily="34" charset="0"/>
              </a:rPr>
              <a:t>Legal protection</a:t>
            </a:r>
          </a:p>
        </p:txBody>
      </p:sp>
    </p:spTree>
    <p:extLst>
      <p:ext uri="{BB962C8B-B14F-4D97-AF65-F5344CB8AC3E}">
        <p14:creationId xmlns:p14="http://schemas.microsoft.com/office/powerpoint/2010/main" val="359814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wipe(up)">
                                      <p:cBhvr>
                                        <p:cTn id="13" dur="750"/>
                                        <p:tgtEl>
                                          <p:spTgt spid="11">
                                            <p:txEl>
                                              <p:pRg st="0" end="0"/>
                                            </p:txEl>
                                          </p:spTgt>
                                        </p:tgtEl>
                                      </p:cBhvr>
                                    </p:animEffect>
                                  </p:childTnLst>
                                </p:cTn>
                              </p:par>
                            </p:childTnLst>
                          </p:cTn>
                        </p:par>
                        <p:par>
                          <p:cTn id="14" fill="hold">
                            <p:stCondLst>
                              <p:cond delay="750"/>
                            </p:stCondLst>
                            <p:childTnLst>
                              <p:par>
                                <p:cTn id="15" presetID="22" presetClass="entr" presetSubtype="1" fill="hold" grpId="0" nodeType="after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wipe(up)">
                                      <p:cBhvr>
                                        <p:cTn id="17" dur="750"/>
                                        <p:tgtEl>
                                          <p:spTgt spid="11">
                                            <p:txEl>
                                              <p:pRg st="1" end="1"/>
                                            </p:txEl>
                                          </p:spTgt>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wipe(up)">
                                      <p:cBhvr>
                                        <p:cTn id="21" dur="750"/>
                                        <p:tgtEl>
                                          <p:spTgt spid="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75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P spid="1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20</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lstStyle/>
          <a:p>
            <a:r>
              <a:rPr lang="en-US" dirty="0"/>
              <a:t>Thank You!</a:t>
            </a:r>
          </a:p>
        </p:txBody>
      </p:sp>
      <p:pic>
        <p:nvPicPr>
          <p:cNvPr id="6" name="Picture 5">
            <a:extLst>
              <a:ext uri="{FF2B5EF4-FFF2-40B4-BE49-F238E27FC236}">
                <a16:creationId xmlns:a16="http://schemas.microsoft.com/office/drawing/2014/main" id="{3FEA259C-3FCD-4358-9914-8EA851B21E6B}"/>
              </a:ext>
            </a:extLst>
          </p:cNvPr>
          <p:cNvPicPr>
            <a:picLocks noChangeAspect="1"/>
          </p:cNvPicPr>
          <p:nvPr/>
        </p:nvPicPr>
        <p:blipFill>
          <a:blip r:embed="rId3"/>
          <a:stretch>
            <a:fillRect/>
          </a:stretch>
        </p:blipFill>
        <p:spPr>
          <a:xfrm>
            <a:off x="4170968" y="1938138"/>
            <a:ext cx="3850064" cy="35856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99900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9D32CF-1C2A-42C7-905F-D9835AF08C54}"/>
              </a:ext>
            </a:extLst>
          </p:cNvPr>
          <p:cNvSpPr>
            <a:spLocks noGrp="1"/>
          </p:cNvSpPr>
          <p:nvPr>
            <p:ph idx="1"/>
          </p:nvPr>
        </p:nvSpPr>
        <p:spPr>
          <a:xfrm>
            <a:off x="1727668" y="1101280"/>
            <a:ext cx="10299232" cy="5385264"/>
          </a:xfrm>
        </p:spPr>
        <p:txBody>
          <a:bodyPr>
            <a:normAutofit lnSpcReduction="10000"/>
          </a:bodyPr>
          <a:lstStyle/>
          <a:p>
            <a:r>
              <a:rPr lang="en-US" dirty="0"/>
              <a:t>Firms increased patent filings by about 4.6%</a:t>
            </a:r>
          </a:p>
          <a:p>
            <a:pPr lvl="1"/>
            <a:endParaRPr lang="en-US" dirty="0"/>
          </a:p>
          <a:p>
            <a:r>
              <a:rPr lang="en-US" dirty="0"/>
              <a:t>The effect is </a:t>
            </a:r>
            <a:r>
              <a:rPr lang="en-US" dirty="0">
                <a:solidFill>
                  <a:srgbClr val="A80532"/>
                </a:solidFill>
              </a:rPr>
              <a:t>greater</a:t>
            </a:r>
            <a:r>
              <a:rPr lang="en-US" dirty="0"/>
              <a:t> for firms</a:t>
            </a:r>
          </a:p>
          <a:p>
            <a:pPr lvl="1"/>
            <a:r>
              <a:rPr lang="en-US" dirty="0"/>
              <a:t>that are large (up to 26%)</a:t>
            </a:r>
          </a:p>
          <a:p>
            <a:pPr lvl="1"/>
            <a:r>
              <a:rPr lang="en-US" dirty="0"/>
              <a:t>in complex product industries (vs. discrete)</a:t>
            </a:r>
          </a:p>
          <a:p>
            <a:pPr lvl="1"/>
            <a:r>
              <a:rPr lang="en-US" dirty="0"/>
              <a:t>in fast-growing industries (vs. stationary)</a:t>
            </a:r>
          </a:p>
          <a:p>
            <a:pPr lvl="1"/>
            <a:r>
              <a:rPr lang="en-US" dirty="0"/>
              <a:t>located in Maryland where the court decision was more salient</a:t>
            </a:r>
          </a:p>
          <a:p>
            <a:pPr lvl="1"/>
            <a:endParaRPr lang="en-US" dirty="0"/>
          </a:p>
          <a:p>
            <a:r>
              <a:rPr lang="en-US" dirty="0"/>
              <a:t>A </a:t>
            </a:r>
            <a:r>
              <a:rPr lang="en-US" dirty="0">
                <a:solidFill>
                  <a:srgbClr val="A80532"/>
                </a:solidFill>
              </a:rPr>
              <a:t>placebo</a:t>
            </a:r>
            <a:r>
              <a:rPr lang="en-US" dirty="0"/>
              <a:t> test: individual inventors showed little change in patent filings</a:t>
            </a:r>
          </a:p>
          <a:p>
            <a:r>
              <a:rPr lang="en-US" dirty="0"/>
              <a:t>Five tests on the </a:t>
            </a:r>
            <a:r>
              <a:rPr lang="en-US" dirty="0">
                <a:solidFill>
                  <a:srgbClr val="A80532"/>
                </a:solidFill>
              </a:rPr>
              <a:t>mechanism</a:t>
            </a:r>
            <a:endParaRPr lang="en-US" dirty="0"/>
          </a:p>
        </p:txBody>
      </p:sp>
      <p:sp>
        <p:nvSpPr>
          <p:cNvPr id="3" name="Slide Number Placeholder 2">
            <a:extLst>
              <a:ext uri="{FF2B5EF4-FFF2-40B4-BE49-F238E27FC236}">
                <a16:creationId xmlns:a16="http://schemas.microsoft.com/office/drawing/2014/main" id="{6B9C4A9C-AFC5-4A73-B3D6-95CE801C314D}"/>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21</a:t>
            </a:fld>
            <a:endParaRPr lang="en-US" dirty="0"/>
          </a:p>
        </p:txBody>
      </p:sp>
      <p:sp>
        <p:nvSpPr>
          <p:cNvPr id="4" name="Title 3">
            <a:extLst>
              <a:ext uri="{FF2B5EF4-FFF2-40B4-BE49-F238E27FC236}">
                <a16:creationId xmlns:a16="http://schemas.microsoft.com/office/drawing/2014/main" id="{38549F7F-F10A-4CCB-BCAC-6EC21601FB70}"/>
              </a:ext>
            </a:extLst>
          </p:cNvPr>
          <p:cNvSpPr>
            <a:spLocks noGrp="1"/>
          </p:cNvSpPr>
          <p:nvPr>
            <p:ph type="title"/>
          </p:nvPr>
        </p:nvSpPr>
        <p:spPr>
          <a:xfrm>
            <a:off x="1728980" y="29499"/>
            <a:ext cx="10463019" cy="844370"/>
          </a:xfrm>
        </p:spPr>
        <p:txBody>
          <a:bodyPr/>
          <a:lstStyle/>
          <a:p>
            <a:r>
              <a:rPr lang="en-US" dirty="0"/>
              <a:t>Main Findings</a:t>
            </a:r>
          </a:p>
        </p:txBody>
      </p:sp>
      <p:sp>
        <p:nvSpPr>
          <p:cNvPr id="17" name="Parallelogram 16">
            <a:extLst>
              <a:ext uri="{FF2B5EF4-FFF2-40B4-BE49-F238E27FC236}">
                <a16:creationId xmlns:a16="http://schemas.microsoft.com/office/drawing/2014/main" id="{44043453-91A6-481E-9AC4-C9666B28C98E}"/>
              </a:ext>
            </a:extLst>
          </p:cNvPr>
          <p:cNvSpPr/>
          <p:nvPr/>
        </p:nvSpPr>
        <p:spPr>
          <a:xfrm>
            <a:off x="-290352" y="2527119"/>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8" name="Parallelogram 17">
            <a:extLst>
              <a:ext uri="{FF2B5EF4-FFF2-40B4-BE49-F238E27FC236}">
                <a16:creationId xmlns:a16="http://schemas.microsoft.com/office/drawing/2014/main" id="{888A9AD3-99EB-4919-B1B4-C4B68B0E65C1}"/>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9" name="Parallelogram 18">
            <a:extLst>
              <a:ext uri="{FF2B5EF4-FFF2-40B4-BE49-F238E27FC236}">
                <a16:creationId xmlns:a16="http://schemas.microsoft.com/office/drawing/2014/main" id="{54368DF5-57AF-4D14-976B-467D7D092D3D}"/>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20" name="Parallelogram 19">
            <a:extLst>
              <a:ext uri="{FF2B5EF4-FFF2-40B4-BE49-F238E27FC236}">
                <a16:creationId xmlns:a16="http://schemas.microsoft.com/office/drawing/2014/main" id="{F69E1351-87B9-4020-9517-7B34F5EFB51E}"/>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21" name="Parallelogram 20">
            <a:extLst>
              <a:ext uri="{FF2B5EF4-FFF2-40B4-BE49-F238E27FC236}">
                <a16:creationId xmlns:a16="http://schemas.microsoft.com/office/drawing/2014/main" id="{128C31C2-2F98-4C55-ADF9-E31552FFD2C9}"/>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22" name="Parallelogram 21">
            <a:extLst>
              <a:ext uri="{FF2B5EF4-FFF2-40B4-BE49-F238E27FC236}">
                <a16:creationId xmlns:a16="http://schemas.microsoft.com/office/drawing/2014/main" id="{C387ABDF-DF42-47F8-9B39-F98FB1C6E6A2}"/>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40404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0ECC4DF-81BF-4EC2-92E8-BD705D486386}"/>
              </a:ext>
            </a:extLst>
          </p:cNvPr>
          <p:cNvSpPr/>
          <p:nvPr/>
        </p:nvSpPr>
        <p:spPr>
          <a:xfrm>
            <a:off x="2038328" y="4956827"/>
            <a:ext cx="6491121" cy="52659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panose="020B0504020202020204" pitchFamily="34" charset="0"/>
            </a:endParaRPr>
          </a:p>
        </p:txBody>
      </p:sp>
      <p:sp>
        <p:nvSpPr>
          <p:cNvPr id="2" name="Content Placeholder 1">
            <a:extLst>
              <a:ext uri="{FF2B5EF4-FFF2-40B4-BE49-F238E27FC236}">
                <a16:creationId xmlns:a16="http://schemas.microsoft.com/office/drawing/2014/main" id="{F4E1B5A0-950E-454D-A612-ABE07FEA0945}"/>
              </a:ext>
            </a:extLst>
          </p:cNvPr>
          <p:cNvSpPr>
            <a:spLocks noGrp="1"/>
          </p:cNvSpPr>
          <p:nvPr>
            <p:ph idx="1"/>
          </p:nvPr>
        </p:nvSpPr>
        <p:spPr>
          <a:xfrm>
            <a:off x="1727668" y="1101280"/>
            <a:ext cx="10299232" cy="5385264"/>
          </a:xfrm>
        </p:spPr>
        <p:txBody>
          <a:bodyPr/>
          <a:lstStyle/>
          <a:p>
            <a:r>
              <a:rPr lang="en-US" dirty="0"/>
              <a:t>Not necessarily mean that incoming workers to CA will always win the case</a:t>
            </a:r>
          </a:p>
          <a:p>
            <a:r>
              <a:rPr lang="en-US" dirty="0"/>
              <a:t>After the decision, workers, employers, and lawyers significantly updated their belief about the enforceability of out-of-state non-competes in CA</a:t>
            </a:r>
            <a:br>
              <a:rPr lang="en-US" dirty="0"/>
            </a:br>
            <a:br>
              <a:rPr lang="en-US" dirty="0"/>
            </a:br>
            <a:r>
              <a:rPr lang="en-US" dirty="0"/>
              <a:t>Possibilities:</a:t>
            </a:r>
          </a:p>
          <a:p>
            <a:pPr lvl="1"/>
            <a:r>
              <a:rPr lang="en-US" dirty="0"/>
              <a:t>Perceived enforceability changed from 100 to 0</a:t>
            </a:r>
          </a:p>
          <a:p>
            <a:pPr lvl="1"/>
            <a:r>
              <a:rPr lang="en-US" dirty="0"/>
              <a:t>Perceived enforceability changed from 80 to 20</a:t>
            </a:r>
          </a:p>
          <a:p>
            <a:pPr lvl="1"/>
            <a:r>
              <a:rPr lang="en-US" dirty="0"/>
              <a:t>Perceived enforceability did not change</a:t>
            </a:r>
          </a:p>
          <a:p>
            <a:endParaRPr lang="en-US" dirty="0"/>
          </a:p>
        </p:txBody>
      </p:sp>
      <p:sp>
        <p:nvSpPr>
          <p:cNvPr id="3" name="Slide Number Placeholder 2">
            <a:extLst>
              <a:ext uri="{FF2B5EF4-FFF2-40B4-BE49-F238E27FC236}">
                <a16:creationId xmlns:a16="http://schemas.microsoft.com/office/drawing/2014/main" id="{F5BEE08E-ADC3-4474-AD73-EFCFE3EEED5C}"/>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22</a:t>
            </a:fld>
            <a:endParaRPr lang="en-US" dirty="0"/>
          </a:p>
        </p:txBody>
      </p:sp>
      <p:sp>
        <p:nvSpPr>
          <p:cNvPr id="4" name="Title 3">
            <a:extLst>
              <a:ext uri="{FF2B5EF4-FFF2-40B4-BE49-F238E27FC236}">
                <a16:creationId xmlns:a16="http://schemas.microsoft.com/office/drawing/2014/main" id="{FDB6E323-E30D-4E6A-BBE8-A22825D99F4C}"/>
              </a:ext>
            </a:extLst>
          </p:cNvPr>
          <p:cNvSpPr>
            <a:spLocks noGrp="1"/>
          </p:cNvSpPr>
          <p:nvPr>
            <p:ph type="title"/>
          </p:nvPr>
        </p:nvSpPr>
        <p:spPr>
          <a:xfrm>
            <a:off x="1728980" y="29499"/>
            <a:ext cx="10463019" cy="844370"/>
          </a:xfrm>
        </p:spPr>
        <p:txBody>
          <a:bodyPr/>
          <a:lstStyle/>
          <a:p>
            <a:r>
              <a:rPr lang="en-US" dirty="0"/>
              <a:t>Application v. Hunter (1998): Implications</a:t>
            </a:r>
          </a:p>
        </p:txBody>
      </p:sp>
      <p:sp>
        <p:nvSpPr>
          <p:cNvPr id="9" name="Parallelogram 8">
            <a:extLst>
              <a:ext uri="{FF2B5EF4-FFF2-40B4-BE49-F238E27FC236}">
                <a16:creationId xmlns:a16="http://schemas.microsoft.com/office/drawing/2014/main" id="{A67BA82C-0EB3-4F8A-8BEE-B7FD7EE7CCA3}"/>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0" name="Parallelogram 9">
            <a:extLst>
              <a:ext uri="{FF2B5EF4-FFF2-40B4-BE49-F238E27FC236}">
                <a16:creationId xmlns:a16="http://schemas.microsoft.com/office/drawing/2014/main" id="{D719271F-29CE-4EC8-AD2C-4A3498DE2201}"/>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1" name="Parallelogram 10">
            <a:extLst>
              <a:ext uri="{FF2B5EF4-FFF2-40B4-BE49-F238E27FC236}">
                <a16:creationId xmlns:a16="http://schemas.microsoft.com/office/drawing/2014/main" id="{29C5B1F3-709B-43EE-89A8-AC46E3532D9E}"/>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2" name="Parallelogram 11">
            <a:extLst>
              <a:ext uri="{FF2B5EF4-FFF2-40B4-BE49-F238E27FC236}">
                <a16:creationId xmlns:a16="http://schemas.microsoft.com/office/drawing/2014/main" id="{F7A606D3-49F7-4A16-AB69-27B442A20149}"/>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3" name="Parallelogram 12">
            <a:extLst>
              <a:ext uri="{FF2B5EF4-FFF2-40B4-BE49-F238E27FC236}">
                <a16:creationId xmlns:a16="http://schemas.microsoft.com/office/drawing/2014/main" id="{27E5D809-CC35-4F84-8D12-319DE780CBB1}"/>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4" name="Parallelogram 13">
            <a:extLst>
              <a:ext uri="{FF2B5EF4-FFF2-40B4-BE49-F238E27FC236}">
                <a16:creationId xmlns:a16="http://schemas.microsoft.com/office/drawing/2014/main" id="{B2C128F9-7167-432B-B9DA-D15A4295A1C2}"/>
              </a:ext>
            </a:extLst>
          </p:cNvPr>
          <p:cNvSpPr/>
          <p:nvPr/>
        </p:nvSpPr>
        <p:spPr>
          <a:xfrm>
            <a:off x="-290353" y="4103564"/>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373196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94C40-B702-4B11-8EF6-B4F983F36097}"/>
              </a:ext>
            </a:extLst>
          </p:cNvPr>
          <p:cNvSpPr>
            <a:spLocks noGrp="1"/>
          </p:cNvSpPr>
          <p:nvPr>
            <p:ph idx="1"/>
          </p:nvPr>
        </p:nvSpPr>
        <p:spPr>
          <a:xfrm>
            <a:off x="1727668" y="1101280"/>
            <a:ext cx="10299232" cy="5385264"/>
          </a:xfrm>
        </p:spPr>
        <p:txBody>
          <a:bodyPr>
            <a:normAutofit fontScale="55000" lnSpcReduction="20000"/>
          </a:bodyPr>
          <a:lstStyle/>
          <a:p>
            <a:r>
              <a:rPr lang="en-US" dirty="0"/>
              <a:t>1992: Pike resigned Hunter Inc (Maryland) to take a position in AGI (California)</a:t>
            </a:r>
          </a:p>
          <a:p>
            <a:r>
              <a:rPr lang="en-US" dirty="0"/>
              <a:t>1992: Hunter sued Pike in the Circuit Court for Montgomery County, Maryland, for breach of the non-compete contained in her employment agreement.</a:t>
            </a:r>
          </a:p>
          <a:p>
            <a:r>
              <a:rPr lang="en-US" dirty="0"/>
              <a:t>1993: AGI and Pike filed complaint in San Francisco Superior Court, seeking a declaratory judgment that section 16600, and not Maryland law, applied to Pike’s non-compete</a:t>
            </a:r>
          </a:p>
          <a:p>
            <a:pPr lvl="1"/>
            <a:r>
              <a:rPr lang="en-US" dirty="0"/>
              <a:t>At that time the Maryland action was still pending (till May, 1994)</a:t>
            </a:r>
          </a:p>
          <a:p>
            <a:r>
              <a:rPr lang="en-US" dirty="0"/>
              <a:t>1994 May: The Maryland court issued judgments in favor of Pike and AGI </a:t>
            </a:r>
          </a:p>
          <a:p>
            <a:pPr lvl="1"/>
            <a:r>
              <a:rPr lang="en-US" dirty="0"/>
              <a:t>This judgment of the Maryland court allowed the San Francisco Superior Court to move forward on AGI's and Pike's requests for declaratory relief</a:t>
            </a:r>
          </a:p>
          <a:p>
            <a:r>
              <a:rPr lang="en-US" dirty="0"/>
              <a:t>1994 Dec: San Francisco Superior Court partially granted a summary judgment motion filed by AGI </a:t>
            </a:r>
          </a:p>
          <a:p>
            <a:pPr lvl="1"/>
            <a:r>
              <a:rPr lang="en-US" dirty="0"/>
              <a:t>A balanced decision was made and the case proceeded to Trial</a:t>
            </a:r>
          </a:p>
          <a:p>
            <a:r>
              <a:rPr lang="en-US" dirty="0"/>
              <a:t>1995: Trial Court - AGI’s claims were denied at first in </a:t>
            </a:r>
            <a:r>
              <a:rPr lang="en-US" dirty="0" err="1"/>
              <a:t>Januar</a:t>
            </a:r>
            <a:endParaRPr lang="en-US" dirty="0"/>
          </a:p>
          <a:p>
            <a:pPr lvl="1"/>
            <a:r>
              <a:rPr lang="en-US" dirty="0"/>
              <a:t>April: a revised statement was made [in response to AGI's objection], adopting AGI’s claims</a:t>
            </a:r>
          </a:p>
          <a:p>
            <a:pPr lvl="1"/>
            <a:r>
              <a:rPr lang="en-US" dirty="0"/>
              <a:t>June: Hunter filed an appeal</a:t>
            </a:r>
          </a:p>
          <a:p>
            <a:r>
              <a:rPr lang="en-US" dirty="0"/>
              <a:t>1998: The Court of Appeal affirmed the trial court's decision</a:t>
            </a:r>
          </a:p>
          <a:p>
            <a:pPr lvl="1"/>
            <a:r>
              <a:rPr lang="en-US" dirty="0"/>
              <a:t>Appellant's petition for review by the Supreme Court was denied May 13, 1998</a:t>
            </a:r>
          </a:p>
          <a:p>
            <a:r>
              <a:rPr lang="en-US" dirty="0"/>
              <a:t>2017 Jan: The California Labor Code Section 925 went into effect</a:t>
            </a:r>
          </a:p>
          <a:p>
            <a:pPr lvl="1"/>
            <a:r>
              <a:rPr lang="en-US" dirty="0"/>
              <a:t>This policy specifically restricts an employer’s ability to enter agreements that include out-of-state choice of law provision with employees who primarily resides and works in California</a:t>
            </a:r>
          </a:p>
        </p:txBody>
      </p:sp>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23</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lstStyle/>
          <a:p>
            <a:r>
              <a:rPr lang="en-US" dirty="0"/>
              <a:t>Appendix: litigation timeline</a:t>
            </a:r>
          </a:p>
        </p:txBody>
      </p:sp>
      <p:sp>
        <p:nvSpPr>
          <p:cNvPr id="8" name="Parallelogram 7">
            <a:extLst>
              <a:ext uri="{FF2B5EF4-FFF2-40B4-BE49-F238E27FC236}">
                <a16:creationId xmlns:a16="http://schemas.microsoft.com/office/drawing/2014/main" id="{FB20B209-20A2-40B4-A667-2AA0599D5025}"/>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8E5CC0CE-734C-436C-AA3C-B6AD01F50707}"/>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5DF29900-4354-4933-ACB1-1060DD11312C}"/>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7ABD6BC1-1DC7-454D-939A-3B9C8AFBC7DA}"/>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0A41992B-DAFC-4209-863A-B90D82269ADA}"/>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3" name="Parallelogram 12">
            <a:extLst>
              <a:ext uri="{FF2B5EF4-FFF2-40B4-BE49-F238E27FC236}">
                <a16:creationId xmlns:a16="http://schemas.microsoft.com/office/drawing/2014/main" id="{1FCB5DB6-9AB5-436A-9E11-A7DC89127D1B}"/>
              </a:ext>
            </a:extLst>
          </p:cNvPr>
          <p:cNvSpPr/>
          <p:nvPr/>
        </p:nvSpPr>
        <p:spPr>
          <a:xfrm>
            <a:off x="-290353" y="4103564"/>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24112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1B5A0-950E-454D-A612-ABE07FEA0945}"/>
              </a:ext>
            </a:extLst>
          </p:cNvPr>
          <p:cNvSpPr>
            <a:spLocks noGrp="1"/>
          </p:cNvSpPr>
          <p:nvPr>
            <p:ph idx="1"/>
          </p:nvPr>
        </p:nvSpPr>
        <p:spPr>
          <a:xfrm>
            <a:off x="1727668" y="1101280"/>
            <a:ext cx="10299232" cy="5385264"/>
          </a:xfrm>
        </p:spPr>
        <p:txBody>
          <a:bodyPr>
            <a:normAutofit lnSpcReduction="10000"/>
          </a:bodyPr>
          <a:lstStyle/>
          <a:p>
            <a:r>
              <a:rPr lang="en-US" dirty="0"/>
              <a:t>Court decision on which an individual or a firm could exert little influence</a:t>
            </a:r>
          </a:p>
          <a:p>
            <a:r>
              <a:rPr lang="en-US" dirty="0"/>
              <a:t>Before the decision, businesspeople and lawyers believed that California did not have the right to refuse to enforce out-of-state non-competes</a:t>
            </a:r>
          </a:p>
          <a:p>
            <a:r>
              <a:rPr lang="en-US" dirty="0"/>
              <a:t>We focus on states other than California to further ensure the exogeneity of the decision and the validity of the treatment and control group</a:t>
            </a:r>
          </a:p>
          <a:p>
            <a:pPr lvl="1"/>
            <a:r>
              <a:rPr lang="en-US" dirty="0"/>
              <a:t>CA court decisions may be correlated with other business or legal environments in CA</a:t>
            </a:r>
          </a:p>
          <a:p>
            <a:pPr lvl="1"/>
            <a:r>
              <a:rPr lang="en-US" dirty="0"/>
              <a:t>We circumvent this endogeneity problem by examining firms that do business outside CA</a:t>
            </a:r>
          </a:p>
        </p:txBody>
      </p:sp>
      <p:sp>
        <p:nvSpPr>
          <p:cNvPr id="3" name="Slide Number Placeholder 2">
            <a:extLst>
              <a:ext uri="{FF2B5EF4-FFF2-40B4-BE49-F238E27FC236}">
                <a16:creationId xmlns:a16="http://schemas.microsoft.com/office/drawing/2014/main" id="{F5BEE08E-ADC3-4474-AD73-EFCFE3EEED5C}"/>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24</a:t>
            </a:fld>
            <a:endParaRPr lang="en-US" dirty="0"/>
          </a:p>
        </p:txBody>
      </p:sp>
      <p:sp>
        <p:nvSpPr>
          <p:cNvPr id="4" name="Title 3">
            <a:extLst>
              <a:ext uri="{FF2B5EF4-FFF2-40B4-BE49-F238E27FC236}">
                <a16:creationId xmlns:a16="http://schemas.microsoft.com/office/drawing/2014/main" id="{FDB6E323-E30D-4E6A-BBE8-A22825D99F4C}"/>
              </a:ext>
            </a:extLst>
          </p:cNvPr>
          <p:cNvSpPr>
            <a:spLocks noGrp="1"/>
          </p:cNvSpPr>
          <p:nvPr>
            <p:ph type="title"/>
          </p:nvPr>
        </p:nvSpPr>
        <p:spPr>
          <a:xfrm>
            <a:off x="1728980" y="29499"/>
            <a:ext cx="10463019" cy="844370"/>
          </a:xfrm>
        </p:spPr>
        <p:txBody>
          <a:bodyPr/>
          <a:lstStyle/>
          <a:p>
            <a:r>
              <a:rPr lang="en-US" dirty="0"/>
              <a:t>Application v. Hunter (1998): Advantages</a:t>
            </a:r>
          </a:p>
        </p:txBody>
      </p:sp>
      <p:sp>
        <p:nvSpPr>
          <p:cNvPr id="8" name="Parallelogram 7">
            <a:extLst>
              <a:ext uri="{FF2B5EF4-FFF2-40B4-BE49-F238E27FC236}">
                <a16:creationId xmlns:a16="http://schemas.microsoft.com/office/drawing/2014/main" id="{1A6465BD-193B-4B09-9881-A10D4FFE28D6}"/>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649C4AA2-5EBF-4D3C-9161-8401E5B784B9}"/>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CA2C7A34-1FE3-42C9-A509-55F19F009C74}"/>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F623B51D-608E-4666-8F75-C79530034CE4}"/>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215ACBD6-0DAF-4E7A-A8D9-1F998128B006}"/>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3" name="Parallelogram 12">
            <a:extLst>
              <a:ext uri="{FF2B5EF4-FFF2-40B4-BE49-F238E27FC236}">
                <a16:creationId xmlns:a16="http://schemas.microsoft.com/office/drawing/2014/main" id="{A15ADF02-2D2B-4CA5-ACF8-D6DD54BAE2F1}"/>
              </a:ext>
            </a:extLst>
          </p:cNvPr>
          <p:cNvSpPr/>
          <p:nvPr/>
        </p:nvSpPr>
        <p:spPr>
          <a:xfrm>
            <a:off x="-290353" y="4103564"/>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146771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172864A4-3744-4D14-9F86-46642EAA61AE}"/>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25</a:t>
            </a:fld>
            <a:endParaRPr lang="en-US" dirty="0"/>
          </a:p>
        </p:txBody>
      </p:sp>
      <p:sp>
        <p:nvSpPr>
          <p:cNvPr id="4" name="Title 3">
            <a:extLst>
              <a:ext uri="{FF2B5EF4-FFF2-40B4-BE49-F238E27FC236}">
                <a16:creationId xmlns:a16="http://schemas.microsoft.com/office/drawing/2014/main" id="{E19AE656-97F2-47E0-B99A-7059018AFE4B}"/>
              </a:ext>
            </a:extLst>
          </p:cNvPr>
          <p:cNvSpPr>
            <a:spLocks noGrp="1"/>
          </p:cNvSpPr>
          <p:nvPr>
            <p:ph type="title"/>
          </p:nvPr>
        </p:nvSpPr>
        <p:spPr>
          <a:xfrm>
            <a:off x="1728980" y="29499"/>
            <a:ext cx="10463019" cy="844370"/>
          </a:xfrm>
        </p:spPr>
        <p:txBody>
          <a:bodyPr/>
          <a:lstStyle/>
          <a:p>
            <a:r>
              <a:rPr lang="en-US"/>
              <a:t>Research Design: Noncompetes Enforceability</a:t>
            </a:r>
            <a:endParaRPr lang="en-US" dirty="0"/>
          </a:p>
        </p:txBody>
      </p:sp>
      <p:pic>
        <p:nvPicPr>
          <p:cNvPr id="3" name="Graphic 2">
            <a:extLst>
              <a:ext uri="{FF2B5EF4-FFF2-40B4-BE49-F238E27FC236}">
                <a16:creationId xmlns:a16="http://schemas.microsoft.com/office/drawing/2014/main" id="{1C435C2C-4820-4CDB-AC60-4A70CBA1723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49" t="19173" r="16251" b="20826"/>
          <a:stretch/>
        </p:blipFill>
        <p:spPr>
          <a:xfrm>
            <a:off x="1898861" y="1493668"/>
            <a:ext cx="4572000" cy="2743200"/>
          </a:xfrm>
          <a:prstGeom prst="rect">
            <a:avLst/>
          </a:prstGeom>
        </p:spPr>
      </p:pic>
      <p:sp>
        <p:nvSpPr>
          <p:cNvPr id="22" name="Rectangle 21">
            <a:extLst>
              <a:ext uri="{FF2B5EF4-FFF2-40B4-BE49-F238E27FC236}">
                <a16:creationId xmlns:a16="http://schemas.microsoft.com/office/drawing/2014/main" id="{482C147F-74F9-4CD7-AD03-9FE2E5013B83}"/>
              </a:ext>
            </a:extLst>
          </p:cNvPr>
          <p:cNvSpPr/>
          <p:nvPr/>
        </p:nvSpPr>
        <p:spPr>
          <a:xfrm>
            <a:off x="1860947" y="4856500"/>
            <a:ext cx="4647827" cy="1015663"/>
          </a:xfrm>
          <a:prstGeom prst="rect">
            <a:avLst/>
          </a:prstGeom>
        </p:spPr>
        <p:txBody>
          <a:bodyPr wrap="square">
            <a:spAutoFit/>
          </a:bodyPr>
          <a:lstStyle/>
          <a:p>
            <a:pPr algn="ctr"/>
            <a:r>
              <a:rPr lang="en-US" sz="2000" b="1" dirty="0" err="1">
                <a:latin typeface="Trade Gothic Next" panose="020B0503040303020004" pitchFamily="34" charset="0"/>
                <a:ea typeface="Liberation Sans" panose="020B0604020202020204" pitchFamily="34" charset="0"/>
                <a:cs typeface="Arial" panose="020B0604020202020204" pitchFamily="34" charset="0"/>
              </a:rPr>
              <a:t>Garmaise</a:t>
            </a:r>
            <a:r>
              <a:rPr lang="en-US" sz="2000" b="1" dirty="0">
                <a:latin typeface="Trade Gothic Next" panose="020B0503040303020004" pitchFamily="34" charset="0"/>
                <a:ea typeface="Liberation Sans" panose="020B0604020202020204" pitchFamily="34" charset="0"/>
                <a:cs typeface="Arial" panose="020B0604020202020204" pitchFamily="34" charset="0"/>
              </a:rPr>
              <a:t> (2011) Index </a:t>
            </a:r>
          </a:p>
          <a:p>
            <a:pPr algn="ctr"/>
            <a:r>
              <a:rPr lang="en-US" sz="2000" dirty="0">
                <a:latin typeface="Trade Gothic Next" panose="020B0503040303020004" pitchFamily="34" charset="0"/>
                <a:ea typeface="Liberation Sans" panose="020B0604020202020204" pitchFamily="34" charset="0"/>
                <a:cs typeface="Arial" panose="020B0604020202020204" pitchFamily="34" charset="0"/>
              </a:rPr>
              <a:t>Based on </a:t>
            </a:r>
            <a:r>
              <a:rPr lang="en-US" sz="2000" dirty="0" err="1">
                <a:latin typeface="Trade Gothic Next" panose="020B0503040303020004" pitchFamily="34" charset="0"/>
                <a:ea typeface="Liberation Sans" panose="020B0604020202020204" pitchFamily="34" charset="0"/>
                <a:cs typeface="Arial" panose="020B0604020202020204" pitchFamily="34" charset="0"/>
              </a:rPr>
              <a:t>Marlsberger</a:t>
            </a:r>
            <a:r>
              <a:rPr lang="en-US" sz="2000" dirty="0">
                <a:latin typeface="Trade Gothic Next" panose="020B0503040303020004" pitchFamily="34" charset="0"/>
                <a:ea typeface="Liberation Sans" panose="020B0604020202020204" pitchFamily="34" charset="0"/>
                <a:cs typeface="Arial" panose="020B0604020202020204" pitchFamily="34" charset="0"/>
              </a:rPr>
              <a:t> (2004) survey</a:t>
            </a:r>
          </a:p>
          <a:p>
            <a:pPr algn="ctr"/>
            <a:r>
              <a:rPr lang="en-US" sz="2000" dirty="0">
                <a:latin typeface="Trade Gothic Next" panose="020B0503040303020004" pitchFamily="34" charset="0"/>
                <a:ea typeface="Liberation Sans" panose="020B0604020202020204" pitchFamily="34" charset="0"/>
                <a:cs typeface="Arial" panose="020B0604020202020204" pitchFamily="34" charset="0"/>
              </a:rPr>
              <a:t>[0-9]</a:t>
            </a:r>
          </a:p>
        </p:txBody>
      </p:sp>
      <p:pic>
        <p:nvPicPr>
          <p:cNvPr id="5" name="Picture 4">
            <a:extLst>
              <a:ext uri="{FF2B5EF4-FFF2-40B4-BE49-F238E27FC236}">
                <a16:creationId xmlns:a16="http://schemas.microsoft.com/office/drawing/2014/main" id="{8E041E3E-4915-4EB7-956B-DB363EBF7178}"/>
              </a:ext>
            </a:extLst>
          </p:cNvPr>
          <p:cNvPicPr>
            <a:picLocks noChangeAspect="1"/>
          </p:cNvPicPr>
          <p:nvPr/>
        </p:nvPicPr>
        <p:blipFill rotWithShape="1">
          <a:blip r:embed="rId4">
            <a:extLst>
              <a:ext uri="{28A0092B-C50C-407E-A947-70E740481C1C}">
                <a14:useLocalDpi xmlns:a14="http://schemas.microsoft.com/office/drawing/2010/main" val="0"/>
              </a:ext>
            </a:extLst>
          </a:blip>
          <a:srcRect l="8629" t="19429" r="16275" b="21211"/>
          <a:stretch/>
        </p:blipFill>
        <p:spPr>
          <a:xfrm>
            <a:off x="6701018" y="1493668"/>
            <a:ext cx="4621521" cy="2743200"/>
          </a:xfrm>
          <a:prstGeom prst="rect">
            <a:avLst/>
          </a:prstGeom>
        </p:spPr>
      </p:pic>
      <p:sp>
        <p:nvSpPr>
          <p:cNvPr id="10" name="Rectangle 9">
            <a:extLst>
              <a:ext uri="{FF2B5EF4-FFF2-40B4-BE49-F238E27FC236}">
                <a16:creationId xmlns:a16="http://schemas.microsoft.com/office/drawing/2014/main" id="{8F913DA9-7952-48B7-8029-6FC3C54692B7}"/>
              </a:ext>
            </a:extLst>
          </p:cNvPr>
          <p:cNvSpPr/>
          <p:nvPr/>
        </p:nvSpPr>
        <p:spPr>
          <a:xfrm>
            <a:off x="6687864" y="4854979"/>
            <a:ext cx="4647827" cy="1015663"/>
          </a:xfrm>
          <a:prstGeom prst="rect">
            <a:avLst/>
          </a:prstGeom>
        </p:spPr>
        <p:txBody>
          <a:bodyPr wrap="square">
            <a:spAutoFit/>
          </a:bodyPr>
          <a:lstStyle/>
          <a:p>
            <a:pPr algn="ctr"/>
            <a:r>
              <a:rPr lang="en-US" sz="2000" b="1" dirty="0">
                <a:latin typeface="Trade Gothic Next" panose="020B0503040303020004" pitchFamily="34" charset="0"/>
                <a:ea typeface="Liberation Sans" panose="020B0604020202020204" pitchFamily="34" charset="0"/>
                <a:cs typeface="Arial" panose="020B0604020202020204" pitchFamily="34" charset="0"/>
              </a:rPr>
              <a:t>Starr (2019) Index as of 1991 </a:t>
            </a:r>
          </a:p>
          <a:p>
            <a:pPr algn="ctr"/>
            <a:r>
              <a:rPr lang="en-US" sz="2000" dirty="0">
                <a:latin typeface="Trade Gothic Next" panose="020B0503040303020004" pitchFamily="34" charset="0"/>
                <a:ea typeface="Liberation Sans" panose="020B0604020202020204" pitchFamily="34" charset="0"/>
                <a:cs typeface="Arial" panose="020B0604020202020204" pitchFamily="34" charset="0"/>
              </a:rPr>
              <a:t>Based on </a:t>
            </a:r>
            <a:r>
              <a:rPr lang="en-US" sz="2000" dirty="0" err="1">
                <a:latin typeface="Trade Gothic Next" panose="020B0503040303020004" pitchFamily="34" charset="0"/>
                <a:ea typeface="Liberation Sans" panose="020B0604020202020204" pitchFamily="34" charset="0"/>
                <a:cs typeface="Arial" panose="020B0604020202020204" pitchFamily="34" charset="0"/>
              </a:rPr>
              <a:t>Bishara’s</a:t>
            </a:r>
            <a:r>
              <a:rPr lang="en-US" sz="2000" dirty="0">
                <a:latin typeface="Trade Gothic Next" panose="020B0503040303020004" pitchFamily="34" charset="0"/>
                <a:ea typeface="Liberation Sans" panose="020B0604020202020204" pitchFamily="34" charset="0"/>
                <a:cs typeface="Arial" panose="020B0604020202020204" pitchFamily="34" charset="0"/>
              </a:rPr>
              <a:t> (2011) ranking</a:t>
            </a:r>
          </a:p>
          <a:p>
            <a:pPr algn="ctr"/>
            <a:r>
              <a:rPr lang="en-US" sz="2000" dirty="0">
                <a:latin typeface="Trade Gothic Next" panose="020B0503040303020004" pitchFamily="34" charset="0"/>
                <a:ea typeface="Liberation Sans" panose="020B0604020202020204" pitchFamily="34" charset="0"/>
                <a:cs typeface="Arial" panose="020B0604020202020204" pitchFamily="34" charset="0"/>
              </a:rPr>
              <a:t>[-4.23, 1.15]</a:t>
            </a:r>
          </a:p>
        </p:txBody>
      </p:sp>
      <p:sp>
        <p:nvSpPr>
          <p:cNvPr id="9" name="Parallelogram 8">
            <a:extLst>
              <a:ext uri="{FF2B5EF4-FFF2-40B4-BE49-F238E27FC236}">
                <a16:creationId xmlns:a16="http://schemas.microsoft.com/office/drawing/2014/main" id="{996DD15F-47D4-4885-9470-FA3AF73D5868}"/>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2" name="Parallelogram 11">
            <a:extLst>
              <a:ext uri="{FF2B5EF4-FFF2-40B4-BE49-F238E27FC236}">
                <a16:creationId xmlns:a16="http://schemas.microsoft.com/office/drawing/2014/main" id="{49FF638F-8767-4A74-8786-5A21DDAC937E}"/>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3" name="Parallelogram 12">
            <a:extLst>
              <a:ext uri="{FF2B5EF4-FFF2-40B4-BE49-F238E27FC236}">
                <a16:creationId xmlns:a16="http://schemas.microsoft.com/office/drawing/2014/main" id="{79EF1CD8-9D06-44F0-940B-270A67CB2B10}"/>
              </a:ext>
            </a:extLst>
          </p:cNvPr>
          <p:cNvSpPr/>
          <p:nvPr/>
        </p:nvSpPr>
        <p:spPr>
          <a:xfrm>
            <a:off x="-290352" y="3157697"/>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4" name="Parallelogram 13">
            <a:extLst>
              <a:ext uri="{FF2B5EF4-FFF2-40B4-BE49-F238E27FC236}">
                <a16:creationId xmlns:a16="http://schemas.microsoft.com/office/drawing/2014/main" id="{223B1B01-FB2B-4AB9-8DAD-C9128DD5280F}"/>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5" name="Parallelogram 14">
            <a:extLst>
              <a:ext uri="{FF2B5EF4-FFF2-40B4-BE49-F238E27FC236}">
                <a16:creationId xmlns:a16="http://schemas.microsoft.com/office/drawing/2014/main" id="{1C66DE37-B5D2-4F77-B9B7-0C0443B9CC88}"/>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6" name="Parallelogram 15">
            <a:extLst>
              <a:ext uri="{FF2B5EF4-FFF2-40B4-BE49-F238E27FC236}">
                <a16:creationId xmlns:a16="http://schemas.microsoft.com/office/drawing/2014/main" id="{47B17551-E8F7-412E-93A8-4A579DC0F3F5}"/>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8003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94C40-B702-4B11-8EF6-B4F983F36097}"/>
              </a:ext>
            </a:extLst>
          </p:cNvPr>
          <p:cNvSpPr>
            <a:spLocks noGrp="1"/>
          </p:cNvSpPr>
          <p:nvPr>
            <p:ph idx="1"/>
          </p:nvPr>
        </p:nvSpPr>
        <p:spPr>
          <a:xfrm>
            <a:off x="1727200" y="1101725"/>
            <a:ext cx="6316053" cy="5384800"/>
          </a:xfrm>
        </p:spPr>
        <p:txBody>
          <a:bodyPr>
            <a:normAutofit fontScale="92500"/>
          </a:bodyPr>
          <a:lstStyle/>
          <a:p>
            <a:r>
              <a:rPr lang="en-US" dirty="0"/>
              <a:t>US Security Act Regulation S-K requires </a:t>
            </a:r>
            <a:r>
              <a:rPr lang="en-US" dirty="0">
                <a:solidFill>
                  <a:srgbClr val="A80532"/>
                </a:solidFill>
              </a:rPr>
              <a:t>public</a:t>
            </a:r>
            <a:r>
              <a:rPr lang="en-US" dirty="0"/>
              <a:t> firms with </a:t>
            </a:r>
            <a:r>
              <a:rPr lang="en-US" dirty="0">
                <a:solidFill>
                  <a:srgbClr val="A80532"/>
                </a:solidFill>
              </a:rPr>
              <a:t>trade secrets</a:t>
            </a:r>
            <a:r>
              <a:rPr lang="en-US" dirty="0"/>
              <a:t> to discuss the misappropriation risk in Form 10-K</a:t>
            </a:r>
          </a:p>
          <a:p>
            <a:pPr lvl="1"/>
            <a:endParaRPr lang="en-US" dirty="0"/>
          </a:p>
          <a:p>
            <a:r>
              <a:rPr lang="en-US" dirty="0"/>
              <a:t>Intel: “we own and develop significant IP and related IP rights … Our IP portfolio includes patents, copyrights, trade secrets, trademarks, mask work, and other rights”</a:t>
            </a:r>
          </a:p>
          <a:p>
            <a:pPr lvl="1"/>
            <a:endParaRPr lang="en-US" dirty="0"/>
          </a:p>
          <a:p>
            <a:r>
              <a:rPr lang="en-US" dirty="0"/>
              <a:t>Firms with trade secrets should respond</a:t>
            </a:r>
          </a:p>
          <a:p>
            <a:endParaRPr lang="en-US" dirty="0"/>
          </a:p>
        </p:txBody>
      </p:sp>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26</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normAutofit/>
          </a:bodyPr>
          <a:lstStyle/>
          <a:p>
            <a:r>
              <a:rPr lang="en-US" dirty="0"/>
              <a:t>Tests of the Mechanism 1–5</a:t>
            </a:r>
          </a:p>
        </p:txBody>
      </p:sp>
      <p:sp>
        <p:nvSpPr>
          <p:cNvPr id="9" name="Parallelogram 8">
            <a:extLst>
              <a:ext uri="{FF2B5EF4-FFF2-40B4-BE49-F238E27FC236}">
                <a16:creationId xmlns:a16="http://schemas.microsoft.com/office/drawing/2014/main" id="{90320904-5842-4E4E-8DB5-997278B9E156}"/>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0" name="Parallelogram 9">
            <a:extLst>
              <a:ext uri="{FF2B5EF4-FFF2-40B4-BE49-F238E27FC236}">
                <a16:creationId xmlns:a16="http://schemas.microsoft.com/office/drawing/2014/main" id="{5759CF54-2D8B-45D9-BFEE-BB70A2BD1103}"/>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1" name="Parallelogram 10">
            <a:extLst>
              <a:ext uri="{FF2B5EF4-FFF2-40B4-BE49-F238E27FC236}">
                <a16:creationId xmlns:a16="http://schemas.microsoft.com/office/drawing/2014/main" id="{6A9D9354-217F-4878-A78A-7F5292625D4A}"/>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2" name="Parallelogram 11">
            <a:extLst>
              <a:ext uri="{FF2B5EF4-FFF2-40B4-BE49-F238E27FC236}">
                <a16:creationId xmlns:a16="http://schemas.microsoft.com/office/drawing/2014/main" id="{5AF23B55-5B11-44E7-873B-9EF47ED16978}"/>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3" name="Parallelogram 12">
            <a:extLst>
              <a:ext uri="{FF2B5EF4-FFF2-40B4-BE49-F238E27FC236}">
                <a16:creationId xmlns:a16="http://schemas.microsoft.com/office/drawing/2014/main" id="{C6F2C461-61FD-40CE-9567-6913811362B9}"/>
              </a:ext>
            </a:extLst>
          </p:cNvPr>
          <p:cNvSpPr/>
          <p:nvPr/>
        </p:nvSpPr>
        <p:spPr>
          <a:xfrm>
            <a:off x="-290352" y="3788275"/>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pic>
        <p:nvPicPr>
          <p:cNvPr id="14" name="Picture 13">
            <a:extLst>
              <a:ext uri="{FF2B5EF4-FFF2-40B4-BE49-F238E27FC236}">
                <a16:creationId xmlns:a16="http://schemas.microsoft.com/office/drawing/2014/main" id="{73A25CD4-F047-4EA7-9D8A-4ACB152E1094}"/>
              </a:ext>
            </a:extLst>
          </p:cNvPr>
          <p:cNvPicPr>
            <a:picLocks noChangeAspect="1"/>
          </p:cNvPicPr>
          <p:nvPr/>
        </p:nvPicPr>
        <p:blipFill rotWithShape="1">
          <a:blip r:embed="rId3"/>
          <a:srcRect t="10781" r="62889"/>
          <a:stretch/>
        </p:blipFill>
        <p:spPr>
          <a:xfrm>
            <a:off x="8149671" y="1769970"/>
            <a:ext cx="3811202" cy="3765734"/>
          </a:xfrm>
          <a:prstGeom prst="rect">
            <a:avLst/>
          </a:prstGeom>
        </p:spPr>
      </p:pic>
      <p:sp>
        <p:nvSpPr>
          <p:cNvPr id="15" name="TextBox 14">
            <a:extLst>
              <a:ext uri="{FF2B5EF4-FFF2-40B4-BE49-F238E27FC236}">
                <a16:creationId xmlns:a16="http://schemas.microsoft.com/office/drawing/2014/main" id="{A8AA83A1-00EA-4CB5-B033-EC6125A15924}"/>
              </a:ext>
            </a:extLst>
          </p:cNvPr>
          <p:cNvSpPr txBox="1"/>
          <p:nvPr/>
        </p:nvSpPr>
        <p:spPr>
          <a:xfrm>
            <a:off x="8415951" y="3472505"/>
            <a:ext cx="979404" cy="369332"/>
          </a:xfrm>
          <a:prstGeom prst="rect">
            <a:avLst/>
          </a:prstGeom>
          <a:noFill/>
        </p:spPr>
        <p:txBody>
          <a:bodyPr wrap="square" rtlCol="0">
            <a:spAutoFit/>
          </a:bodyPr>
          <a:lstStyle/>
          <a:p>
            <a:r>
              <a:rPr lang="en-US" i="1" dirty="0">
                <a:solidFill>
                  <a:srgbClr val="A80532"/>
                </a:solidFill>
                <a:latin typeface="Trade Gothic Next" panose="020B0503040303020004" pitchFamily="34" charset="0"/>
              </a:rPr>
              <a:t>p-value:</a:t>
            </a:r>
          </a:p>
        </p:txBody>
      </p:sp>
      <p:sp>
        <p:nvSpPr>
          <p:cNvPr id="16" name="Parallelogram 15">
            <a:extLst>
              <a:ext uri="{FF2B5EF4-FFF2-40B4-BE49-F238E27FC236}">
                <a16:creationId xmlns:a16="http://schemas.microsoft.com/office/drawing/2014/main" id="{EB54DFFF-37B2-4B84-BA1E-C925BCA6082B}"/>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4030474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94C40-B702-4B11-8EF6-B4F983F36097}"/>
              </a:ext>
            </a:extLst>
          </p:cNvPr>
          <p:cNvSpPr>
            <a:spLocks noGrp="1"/>
          </p:cNvSpPr>
          <p:nvPr>
            <p:ph idx="1"/>
          </p:nvPr>
        </p:nvSpPr>
        <p:spPr>
          <a:xfrm>
            <a:off x="1727200" y="1101725"/>
            <a:ext cx="6316053" cy="5384800"/>
          </a:xfrm>
        </p:spPr>
        <p:txBody>
          <a:bodyPr>
            <a:normAutofit fontScale="92500"/>
          </a:bodyPr>
          <a:lstStyle/>
          <a:p>
            <a:r>
              <a:rPr lang="en-US" dirty="0"/>
              <a:t>US Security Act Regulation S-K requires </a:t>
            </a:r>
            <a:r>
              <a:rPr lang="en-US" dirty="0">
                <a:solidFill>
                  <a:srgbClr val="A80532"/>
                </a:solidFill>
              </a:rPr>
              <a:t>public</a:t>
            </a:r>
            <a:r>
              <a:rPr lang="en-US" dirty="0"/>
              <a:t> firms with </a:t>
            </a:r>
            <a:r>
              <a:rPr lang="en-US" dirty="0">
                <a:solidFill>
                  <a:srgbClr val="A80532"/>
                </a:solidFill>
              </a:rPr>
              <a:t>trade secrets</a:t>
            </a:r>
            <a:r>
              <a:rPr lang="en-US" dirty="0"/>
              <a:t> to discuss the misappropriation risk in Form 10-K</a:t>
            </a:r>
          </a:p>
          <a:p>
            <a:pPr lvl="1"/>
            <a:endParaRPr lang="en-US" dirty="0"/>
          </a:p>
          <a:p>
            <a:r>
              <a:rPr lang="en-US" dirty="0"/>
              <a:t>Intel: “we own and develop significant IP and related IP rights … Our IP portfolio includes patents, copyrights, trade secrets, trademarks, mask work, and other rights”</a:t>
            </a:r>
          </a:p>
          <a:p>
            <a:pPr lvl="1"/>
            <a:endParaRPr lang="en-US" dirty="0"/>
          </a:p>
          <a:p>
            <a:r>
              <a:rPr lang="en-US" dirty="0"/>
              <a:t>Firms with trade secrets should respond</a:t>
            </a:r>
          </a:p>
          <a:p>
            <a:endParaRPr lang="en-US" dirty="0"/>
          </a:p>
        </p:txBody>
      </p:sp>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27</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normAutofit/>
          </a:bodyPr>
          <a:lstStyle/>
          <a:p>
            <a:r>
              <a:rPr lang="en-US" dirty="0"/>
              <a:t>Tests of the Mechanism 1 – Trade Secret</a:t>
            </a:r>
          </a:p>
        </p:txBody>
      </p:sp>
      <p:sp>
        <p:nvSpPr>
          <p:cNvPr id="9" name="Parallelogram 8">
            <a:extLst>
              <a:ext uri="{FF2B5EF4-FFF2-40B4-BE49-F238E27FC236}">
                <a16:creationId xmlns:a16="http://schemas.microsoft.com/office/drawing/2014/main" id="{90320904-5842-4E4E-8DB5-997278B9E156}"/>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0" name="Parallelogram 9">
            <a:extLst>
              <a:ext uri="{FF2B5EF4-FFF2-40B4-BE49-F238E27FC236}">
                <a16:creationId xmlns:a16="http://schemas.microsoft.com/office/drawing/2014/main" id="{5759CF54-2D8B-45D9-BFEE-BB70A2BD1103}"/>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1" name="Parallelogram 10">
            <a:extLst>
              <a:ext uri="{FF2B5EF4-FFF2-40B4-BE49-F238E27FC236}">
                <a16:creationId xmlns:a16="http://schemas.microsoft.com/office/drawing/2014/main" id="{6A9D9354-217F-4878-A78A-7F5292625D4A}"/>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2" name="Parallelogram 11">
            <a:extLst>
              <a:ext uri="{FF2B5EF4-FFF2-40B4-BE49-F238E27FC236}">
                <a16:creationId xmlns:a16="http://schemas.microsoft.com/office/drawing/2014/main" id="{5AF23B55-5B11-44E7-873B-9EF47ED16978}"/>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3" name="Parallelogram 12">
            <a:extLst>
              <a:ext uri="{FF2B5EF4-FFF2-40B4-BE49-F238E27FC236}">
                <a16:creationId xmlns:a16="http://schemas.microsoft.com/office/drawing/2014/main" id="{C6F2C461-61FD-40CE-9567-6913811362B9}"/>
              </a:ext>
            </a:extLst>
          </p:cNvPr>
          <p:cNvSpPr/>
          <p:nvPr/>
        </p:nvSpPr>
        <p:spPr>
          <a:xfrm>
            <a:off x="-290352" y="3788275"/>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pic>
        <p:nvPicPr>
          <p:cNvPr id="14" name="Picture 13">
            <a:extLst>
              <a:ext uri="{FF2B5EF4-FFF2-40B4-BE49-F238E27FC236}">
                <a16:creationId xmlns:a16="http://schemas.microsoft.com/office/drawing/2014/main" id="{73A25CD4-F047-4EA7-9D8A-4ACB152E1094}"/>
              </a:ext>
            </a:extLst>
          </p:cNvPr>
          <p:cNvPicPr>
            <a:picLocks noChangeAspect="1"/>
          </p:cNvPicPr>
          <p:nvPr/>
        </p:nvPicPr>
        <p:blipFill rotWithShape="1">
          <a:blip r:embed="rId3"/>
          <a:srcRect t="10781" r="62889"/>
          <a:stretch/>
        </p:blipFill>
        <p:spPr>
          <a:xfrm>
            <a:off x="8149671" y="1769970"/>
            <a:ext cx="3811202" cy="3765734"/>
          </a:xfrm>
          <a:prstGeom prst="rect">
            <a:avLst/>
          </a:prstGeom>
        </p:spPr>
      </p:pic>
      <p:sp>
        <p:nvSpPr>
          <p:cNvPr id="15" name="TextBox 14">
            <a:extLst>
              <a:ext uri="{FF2B5EF4-FFF2-40B4-BE49-F238E27FC236}">
                <a16:creationId xmlns:a16="http://schemas.microsoft.com/office/drawing/2014/main" id="{A8AA83A1-00EA-4CB5-B033-EC6125A15924}"/>
              </a:ext>
            </a:extLst>
          </p:cNvPr>
          <p:cNvSpPr txBox="1"/>
          <p:nvPr/>
        </p:nvSpPr>
        <p:spPr>
          <a:xfrm>
            <a:off x="8415951" y="3472505"/>
            <a:ext cx="979404" cy="369332"/>
          </a:xfrm>
          <a:prstGeom prst="rect">
            <a:avLst/>
          </a:prstGeom>
          <a:noFill/>
        </p:spPr>
        <p:txBody>
          <a:bodyPr wrap="square" rtlCol="0">
            <a:spAutoFit/>
          </a:bodyPr>
          <a:lstStyle/>
          <a:p>
            <a:r>
              <a:rPr lang="en-US" i="1" dirty="0">
                <a:solidFill>
                  <a:srgbClr val="A80532"/>
                </a:solidFill>
                <a:latin typeface="Trade Gothic Next" panose="020B0503040303020004" pitchFamily="34" charset="0"/>
              </a:rPr>
              <a:t>p-value:</a:t>
            </a:r>
          </a:p>
        </p:txBody>
      </p:sp>
      <p:sp>
        <p:nvSpPr>
          <p:cNvPr id="16" name="Parallelogram 15">
            <a:extLst>
              <a:ext uri="{FF2B5EF4-FFF2-40B4-BE49-F238E27FC236}">
                <a16:creationId xmlns:a16="http://schemas.microsoft.com/office/drawing/2014/main" id="{EB54DFFF-37B2-4B84-BA1E-C925BCA6082B}"/>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1696395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94C40-B702-4B11-8EF6-B4F983F36097}"/>
              </a:ext>
            </a:extLst>
          </p:cNvPr>
          <p:cNvSpPr>
            <a:spLocks noGrp="1"/>
          </p:cNvSpPr>
          <p:nvPr>
            <p:ph idx="1"/>
          </p:nvPr>
        </p:nvSpPr>
        <p:spPr>
          <a:xfrm>
            <a:off x="1727668" y="1101280"/>
            <a:ext cx="10299232" cy="5385264"/>
          </a:xfrm>
        </p:spPr>
        <p:txBody>
          <a:bodyPr/>
          <a:lstStyle/>
          <a:p>
            <a:r>
              <a:rPr lang="en-US" dirty="0"/>
              <a:t>Proximity to CA</a:t>
            </a:r>
          </a:p>
          <a:p>
            <a:r>
              <a:rPr lang="en-US" dirty="0"/>
              <a:t>Migration rate to CA: All population &amp; high-skilled workers</a:t>
            </a:r>
          </a:p>
          <a:p>
            <a:r>
              <a:rPr lang="en-US" dirty="0"/>
              <a:t>Industry composition dissimilarity to CA</a:t>
            </a:r>
          </a:p>
        </p:txBody>
      </p:sp>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2550"/>
            <a:ext cx="2743200" cy="365125"/>
          </a:xfrm>
        </p:spPr>
        <p:txBody>
          <a:bodyPr/>
          <a:lstStyle/>
          <a:p>
            <a:fld id="{C7F3B074-FB2C-4D47-9498-48C84454F466}" type="slidenum">
              <a:rPr lang="en-US" smtClean="0"/>
              <a:pPr/>
              <a:t>28</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normAutofit/>
          </a:bodyPr>
          <a:lstStyle/>
          <a:p>
            <a:r>
              <a:rPr lang="en-US" dirty="0"/>
              <a:t>Tests of the Mechanism 2—5</a:t>
            </a:r>
          </a:p>
        </p:txBody>
      </p:sp>
      <p:sp>
        <p:nvSpPr>
          <p:cNvPr id="9" name="Parallelogram 8">
            <a:extLst>
              <a:ext uri="{FF2B5EF4-FFF2-40B4-BE49-F238E27FC236}">
                <a16:creationId xmlns:a16="http://schemas.microsoft.com/office/drawing/2014/main" id="{90320904-5842-4E4E-8DB5-997278B9E156}"/>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0" name="Parallelogram 9">
            <a:extLst>
              <a:ext uri="{FF2B5EF4-FFF2-40B4-BE49-F238E27FC236}">
                <a16:creationId xmlns:a16="http://schemas.microsoft.com/office/drawing/2014/main" id="{5759CF54-2D8B-45D9-BFEE-BB70A2BD1103}"/>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1" name="Parallelogram 10">
            <a:extLst>
              <a:ext uri="{FF2B5EF4-FFF2-40B4-BE49-F238E27FC236}">
                <a16:creationId xmlns:a16="http://schemas.microsoft.com/office/drawing/2014/main" id="{6A9D9354-217F-4878-A78A-7F5292625D4A}"/>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2" name="Parallelogram 11">
            <a:extLst>
              <a:ext uri="{FF2B5EF4-FFF2-40B4-BE49-F238E27FC236}">
                <a16:creationId xmlns:a16="http://schemas.microsoft.com/office/drawing/2014/main" id="{5AF23B55-5B11-44E7-873B-9EF47ED16978}"/>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3" name="Parallelogram 12">
            <a:extLst>
              <a:ext uri="{FF2B5EF4-FFF2-40B4-BE49-F238E27FC236}">
                <a16:creationId xmlns:a16="http://schemas.microsoft.com/office/drawing/2014/main" id="{C6F2C461-61FD-40CE-9567-6913811362B9}"/>
              </a:ext>
            </a:extLst>
          </p:cNvPr>
          <p:cNvSpPr/>
          <p:nvPr/>
        </p:nvSpPr>
        <p:spPr>
          <a:xfrm>
            <a:off x="-290352" y="3788275"/>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pic>
        <p:nvPicPr>
          <p:cNvPr id="7" name="Picture 6">
            <a:extLst>
              <a:ext uri="{FF2B5EF4-FFF2-40B4-BE49-F238E27FC236}">
                <a16:creationId xmlns:a16="http://schemas.microsoft.com/office/drawing/2014/main" id="{AF081DFA-E123-4BCB-9527-E836F9C7F323}"/>
              </a:ext>
            </a:extLst>
          </p:cNvPr>
          <p:cNvPicPr>
            <a:picLocks noChangeAspect="1"/>
          </p:cNvPicPr>
          <p:nvPr/>
        </p:nvPicPr>
        <p:blipFill rotWithShape="1">
          <a:blip r:embed="rId3"/>
          <a:srcRect l="37112" t="10781"/>
          <a:stretch/>
        </p:blipFill>
        <p:spPr>
          <a:xfrm>
            <a:off x="3969637" y="2951213"/>
            <a:ext cx="6458334" cy="3765734"/>
          </a:xfrm>
          <a:prstGeom prst="rect">
            <a:avLst/>
          </a:prstGeom>
        </p:spPr>
      </p:pic>
      <p:sp>
        <p:nvSpPr>
          <p:cNvPr id="15" name="Rectangle 14">
            <a:extLst>
              <a:ext uri="{FF2B5EF4-FFF2-40B4-BE49-F238E27FC236}">
                <a16:creationId xmlns:a16="http://schemas.microsoft.com/office/drawing/2014/main" id="{B2F8346D-B67A-4B1C-A5FE-3F359C2F65D4}"/>
              </a:ext>
            </a:extLst>
          </p:cNvPr>
          <p:cNvSpPr/>
          <p:nvPr/>
        </p:nvSpPr>
        <p:spPr>
          <a:xfrm>
            <a:off x="3904122" y="3094305"/>
            <a:ext cx="1881314" cy="3639978"/>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55F5BF6-7D75-4EA8-A501-7E24A7B7FD91}"/>
              </a:ext>
            </a:extLst>
          </p:cNvPr>
          <p:cNvSpPr/>
          <p:nvPr/>
        </p:nvSpPr>
        <p:spPr>
          <a:xfrm>
            <a:off x="5785436" y="3094305"/>
            <a:ext cx="1881314" cy="3639978"/>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105DE4-609B-4CCB-B80D-175C24C2D126}"/>
              </a:ext>
            </a:extLst>
          </p:cNvPr>
          <p:cNvSpPr/>
          <p:nvPr/>
        </p:nvSpPr>
        <p:spPr>
          <a:xfrm>
            <a:off x="7666750" y="3094305"/>
            <a:ext cx="1881314" cy="3639978"/>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F52205-5126-41A1-86F7-974CCA25E623}"/>
              </a:ext>
            </a:extLst>
          </p:cNvPr>
          <p:cNvSpPr/>
          <p:nvPr/>
        </p:nvSpPr>
        <p:spPr>
          <a:xfrm>
            <a:off x="9434367" y="3094305"/>
            <a:ext cx="936791" cy="3639978"/>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976F737-05EE-4573-BECB-E5497F0ADCD9}"/>
              </a:ext>
            </a:extLst>
          </p:cNvPr>
          <p:cNvPicPr>
            <a:picLocks noChangeAspect="1"/>
          </p:cNvPicPr>
          <p:nvPr/>
        </p:nvPicPr>
        <p:blipFill rotWithShape="1">
          <a:blip r:embed="rId3"/>
          <a:srcRect t="10781" r="89017"/>
          <a:stretch/>
        </p:blipFill>
        <p:spPr>
          <a:xfrm>
            <a:off x="2841687" y="2951213"/>
            <a:ext cx="1127950" cy="3765734"/>
          </a:xfrm>
          <a:prstGeom prst="rect">
            <a:avLst/>
          </a:prstGeom>
        </p:spPr>
      </p:pic>
      <p:sp>
        <p:nvSpPr>
          <p:cNvPr id="14" name="TextBox 13">
            <a:extLst>
              <a:ext uri="{FF2B5EF4-FFF2-40B4-BE49-F238E27FC236}">
                <a16:creationId xmlns:a16="http://schemas.microsoft.com/office/drawing/2014/main" id="{C801F31A-746B-4F88-928F-996F907A78D1}"/>
              </a:ext>
            </a:extLst>
          </p:cNvPr>
          <p:cNvSpPr txBox="1"/>
          <p:nvPr/>
        </p:nvSpPr>
        <p:spPr>
          <a:xfrm>
            <a:off x="3123073" y="4653748"/>
            <a:ext cx="979404" cy="369332"/>
          </a:xfrm>
          <a:prstGeom prst="rect">
            <a:avLst/>
          </a:prstGeom>
          <a:noFill/>
        </p:spPr>
        <p:txBody>
          <a:bodyPr wrap="square" rtlCol="0">
            <a:spAutoFit/>
          </a:bodyPr>
          <a:lstStyle/>
          <a:p>
            <a:r>
              <a:rPr lang="en-US" i="1" dirty="0">
                <a:solidFill>
                  <a:srgbClr val="A80532"/>
                </a:solidFill>
                <a:latin typeface="Trade Gothic Next" panose="020B0503040303020004" pitchFamily="34" charset="0"/>
              </a:rPr>
              <a:t>p-value:</a:t>
            </a:r>
          </a:p>
        </p:txBody>
      </p:sp>
      <p:sp>
        <p:nvSpPr>
          <p:cNvPr id="20" name="Parallelogram 19">
            <a:extLst>
              <a:ext uri="{FF2B5EF4-FFF2-40B4-BE49-F238E27FC236}">
                <a16:creationId xmlns:a16="http://schemas.microsoft.com/office/drawing/2014/main" id="{F7BF6C92-6CA0-4A7C-8837-74905A3A4BAF}"/>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3005214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94C40-B702-4B11-8EF6-B4F983F36097}"/>
              </a:ext>
            </a:extLst>
          </p:cNvPr>
          <p:cNvSpPr>
            <a:spLocks noGrp="1"/>
          </p:cNvSpPr>
          <p:nvPr>
            <p:ph idx="1"/>
          </p:nvPr>
        </p:nvSpPr>
        <p:spPr>
          <a:xfrm>
            <a:off x="1727668" y="1101280"/>
            <a:ext cx="10299232" cy="5385264"/>
          </a:xfrm>
        </p:spPr>
        <p:txBody>
          <a:bodyPr>
            <a:normAutofit fontScale="92500"/>
          </a:bodyPr>
          <a:lstStyle/>
          <a:p>
            <a:r>
              <a:rPr lang="en-US" dirty="0"/>
              <a:t> it is important to delve into how the threat of worker mobility affects the longer-term interplay between R&amp;D investments and patents. Our finding—that public firms did not meaningfully change their R&amp;D expenses in response to a heightened threat of worker departure—calls for future study. Such study should use granular R&amp;D data on private as well as public firms to provide more comprehensive insights on how the threat of worker departure affects firms’ incentives to innovate and manage knowledge.</a:t>
            </a:r>
          </a:p>
          <a:p>
            <a:r>
              <a:rPr lang="en-US" dirty="0"/>
              <a:t>firms increased their propensity to patent suggests that innovating firms seek legal protection at the cost of disclosure. An interesting future avenue would be to investigate how such disclosures affect the rate and direction of follow-on innovations (Galasso &amp; </a:t>
            </a:r>
            <a:r>
              <a:rPr lang="en-US" dirty="0" err="1"/>
              <a:t>Schankerman</a:t>
            </a:r>
            <a:r>
              <a:rPr lang="en-US" dirty="0"/>
              <a:t>, 2014). </a:t>
            </a:r>
          </a:p>
        </p:txBody>
      </p:sp>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29</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lstStyle/>
          <a:p>
            <a:r>
              <a:rPr lang="en-US" dirty="0"/>
              <a:t>Future Studies</a:t>
            </a:r>
          </a:p>
        </p:txBody>
      </p:sp>
      <p:sp>
        <p:nvSpPr>
          <p:cNvPr id="8" name="Parallelogram 7">
            <a:extLst>
              <a:ext uri="{FF2B5EF4-FFF2-40B4-BE49-F238E27FC236}">
                <a16:creationId xmlns:a16="http://schemas.microsoft.com/office/drawing/2014/main" id="{F58B4B8F-662F-44BE-91C1-A6D2E6DE26D6}"/>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AC0FC8DD-55E1-4C1E-86A7-46D4E1DF9908}"/>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987BBC0F-CD30-4295-A3A2-A56F2A236249}"/>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0BE8345E-4805-4DBE-B0B3-D32492B95D7E}"/>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2CC8F2FA-E9F0-4548-9BD1-755C5A2F2227}"/>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3" name="Parallelogram 12">
            <a:extLst>
              <a:ext uri="{FF2B5EF4-FFF2-40B4-BE49-F238E27FC236}">
                <a16:creationId xmlns:a16="http://schemas.microsoft.com/office/drawing/2014/main" id="{AF6BAED2-4E15-4E15-ACDA-88C0A7705F43}"/>
              </a:ext>
            </a:extLst>
          </p:cNvPr>
          <p:cNvSpPr/>
          <p:nvPr/>
        </p:nvSpPr>
        <p:spPr>
          <a:xfrm>
            <a:off x="-290353" y="4103564"/>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298643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9D32CF-1C2A-42C7-905F-D9835AF08C54}"/>
              </a:ext>
            </a:extLst>
          </p:cNvPr>
          <p:cNvSpPr>
            <a:spLocks noGrp="1"/>
          </p:cNvSpPr>
          <p:nvPr>
            <p:ph idx="1"/>
          </p:nvPr>
        </p:nvSpPr>
        <p:spPr>
          <a:xfrm>
            <a:off x="1727200" y="1101725"/>
            <a:ext cx="10299700" cy="5384800"/>
          </a:xfrm>
        </p:spPr>
        <p:txBody>
          <a:bodyPr>
            <a:normAutofit/>
          </a:bodyPr>
          <a:lstStyle/>
          <a:p>
            <a:r>
              <a:rPr lang="en-US" dirty="0"/>
              <a:t>Empirical setting</a:t>
            </a:r>
          </a:p>
          <a:p>
            <a:pPr lvl="1"/>
            <a:r>
              <a:rPr lang="en-US" i="1" dirty="0"/>
              <a:t>Application v. Hunter</a:t>
            </a:r>
            <a:r>
              <a:rPr lang="en-US" dirty="0"/>
              <a:t> (1998) decision</a:t>
            </a:r>
          </a:p>
          <a:p>
            <a:pPr lvl="1"/>
            <a:r>
              <a:rPr lang="en-US" dirty="0">
                <a:solidFill>
                  <a:srgbClr val="A80532"/>
                </a:solidFill>
              </a:rPr>
              <a:t>Out-of-state</a:t>
            </a:r>
            <a:r>
              <a:rPr lang="en-US" dirty="0"/>
              <a:t> </a:t>
            </a:r>
            <a:r>
              <a:rPr lang="en-US" dirty="0" err="1"/>
              <a:t>noncompetes</a:t>
            </a:r>
            <a:r>
              <a:rPr lang="en-US" dirty="0"/>
              <a:t> </a:t>
            </a:r>
            <a:r>
              <a:rPr lang="en-US" b="1" u="sng" dirty="0"/>
              <a:t>not</a:t>
            </a:r>
            <a:r>
              <a:rPr lang="en-US" dirty="0"/>
              <a:t> enforceable in California</a:t>
            </a:r>
          </a:p>
          <a:p>
            <a:endParaRPr lang="en-US" dirty="0"/>
          </a:p>
          <a:p>
            <a:r>
              <a:rPr lang="en-US" dirty="0"/>
              <a:t>Empirical Method</a:t>
            </a:r>
          </a:p>
          <a:p>
            <a:pPr lvl="1"/>
            <a:r>
              <a:rPr lang="en-US" dirty="0"/>
              <a:t>Difference-in-differences</a:t>
            </a:r>
          </a:p>
        </p:txBody>
      </p:sp>
      <p:sp>
        <p:nvSpPr>
          <p:cNvPr id="3" name="Slide Number Placeholder 2">
            <a:extLst>
              <a:ext uri="{FF2B5EF4-FFF2-40B4-BE49-F238E27FC236}">
                <a16:creationId xmlns:a16="http://schemas.microsoft.com/office/drawing/2014/main" id="{6B9C4A9C-AFC5-4A73-B3D6-95CE801C314D}"/>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3</a:t>
            </a:fld>
            <a:endParaRPr lang="en-US" dirty="0"/>
          </a:p>
        </p:txBody>
      </p:sp>
      <p:sp>
        <p:nvSpPr>
          <p:cNvPr id="4" name="Title 3">
            <a:extLst>
              <a:ext uri="{FF2B5EF4-FFF2-40B4-BE49-F238E27FC236}">
                <a16:creationId xmlns:a16="http://schemas.microsoft.com/office/drawing/2014/main" id="{38549F7F-F10A-4CCB-BCAC-6EC21601FB70}"/>
              </a:ext>
            </a:extLst>
          </p:cNvPr>
          <p:cNvSpPr>
            <a:spLocks noGrp="1"/>
          </p:cNvSpPr>
          <p:nvPr>
            <p:ph type="title"/>
          </p:nvPr>
        </p:nvSpPr>
        <p:spPr>
          <a:xfrm>
            <a:off x="1728980" y="29499"/>
            <a:ext cx="10463019" cy="844370"/>
          </a:xfrm>
        </p:spPr>
        <p:txBody>
          <a:bodyPr/>
          <a:lstStyle/>
          <a:p>
            <a:r>
              <a:rPr lang="en-US"/>
              <a:t>Research Overview</a:t>
            </a:r>
            <a:endParaRPr lang="en-US" dirty="0"/>
          </a:p>
        </p:txBody>
      </p:sp>
      <p:sp>
        <p:nvSpPr>
          <p:cNvPr id="5" name="Parallelogram 4">
            <a:extLst>
              <a:ext uri="{FF2B5EF4-FFF2-40B4-BE49-F238E27FC236}">
                <a16:creationId xmlns:a16="http://schemas.microsoft.com/office/drawing/2014/main" id="{A1CF609E-D6E7-4CE8-83A3-4E83F0E2BC52}"/>
              </a:ext>
            </a:extLst>
          </p:cNvPr>
          <p:cNvSpPr/>
          <p:nvPr/>
        </p:nvSpPr>
        <p:spPr>
          <a:xfrm>
            <a:off x="-290352" y="2527119"/>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6" name="Parallelogram 5">
            <a:extLst>
              <a:ext uri="{FF2B5EF4-FFF2-40B4-BE49-F238E27FC236}">
                <a16:creationId xmlns:a16="http://schemas.microsoft.com/office/drawing/2014/main" id="{696A803A-631B-4378-AB58-BF4A9652ACF9}"/>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7" name="Parallelogram 6">
            <a:extLst>
              <a:ext uri="{FF2B5EF4-FFF2-40B4-BE49-F238E27FC236}">
                <a16:creationId xmlns:a16="http://schemas.microsoft.com/office/drawing/2014/main" id="{5CF1568A-8C6C-4B2E-BF5E-11E60C3C1560}"/>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8" name="Parallelogram 7">
            <a:extLst>
              <a:ext uri="{FF2B5EF4-FFF2-40B4-BE49-F238E27FC236}">
                <a16:creationId xmlns:a16="http://schemas.microsoft.com/office/drawing/2014/main" id="{1794C01A-FC9E-42AC-AC25-89466954527D}"/>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9D3DA6C1-3644-4076-A7D2-5FDEB0FEF4FE}"/>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25" name="Parallelogram 24">
            <a:extLst>
              <a:ext uri="{FF2B5EF4-FFF2-40B4-BE49-F238E27FC236}">
                <a16:creationId xmlns:a16="http://schemas.microsoft.com/office/drawing/2014/main" id="{B4C34F20-1619-46A9-952D-796EF4061691}"/>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138194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94C40-B702-4B11-8EF6-B4F983F36097}"/>
              </a:ext>
            </a:extLst>
          </p:cNvPr>
          <p:cNvSpPr>
            <a:spLocks noGrp="1"/>
          </p:cNvSpPr>
          <p:nvPr>
            <p:ph idx="1"/>
          </p:nvPr>
        </p:nvSpPr>
        <p:spPr>
          <a:xfrm>
            <a:off x="1727668" y="1101280"/>
            <a:ext cx="10299232" cy="5385264"/>
          </a:xfrm>
        </p:spPr>
        <p:txBody>
          <a:bodyPr>
            <a:normAutofit lnSpcReduction="10000"/>
          </a:bodyPr>
          <a:lstStyle/>
          <a:p>
            <a:r>
              <a:rPr lang="en-US" dirty="0"/>
              <a:t>A policy change within one state has far-reaching consequences outside the focal state</a:t>
            </a:r>
          </a:p>
          <a:p>
            <a:r>
              <a:rPr lang="en-US" dirty="0"/>
              <a:t>Our results are particularly important for small businesses and ventures</a:t>
            </a:r>
          </a:p>
          <a:p>
            <a:pPr lvl="1"/>
            <a:r>
              <a:rPr lang="en-US" dirty="0"/>
              <a:t>They face greater misappropriation risk because they need to deal with larger, established competitors that have more resources (Katila, Rosenberger, and Eisenhardt, 2008)</a:t>
            </a:r>
          </a:p>
          <a:p>
            <a:pPr lvl="1"/>
            <a:r>
              <a:rPr lang="en-US" dirty="0"/>
              <a:t>They are at a disadvantageous position when holding existing workers or poaching workers form others</a:t>
            </a:r>
          </a:p>
          <a:p>
            <a:pPr lvl="1"/>
            <a:r>
              <a:rPr lang="en-US" dirty="0"/>
              <a:t>Calls further research on how non-competes and knowledge appropriability affect new businesses (particularly entrepreneurs) and established incumbents differently</a:t>
            </a:r>
          </a:p>
        </p:txBody>
      </p:sp>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30</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lstStyle/>
          <a:p>
            <a:r>
              <a:rPr lang="en-US" dirty="0"/>
              <a:t>Policy implications</a:t>
            </a:r>
          </a:p>
        </p:txBody>
      </p:sp>
      <p:sp>
        <p:nvSpPr>
          <p:cNvPr id="8" name="Parallelogram 7">
            <a:extLst>
              <a:ext uri="{FF2B5EF4-FFF2-40B4-BE49-F238E27FC236}">
                <a16:creationId xmlns:a16="http://schemas.microsoft.com/office/drawing/2014/main" id="{05B61DAA-A6D3-4336-B703-ED0C98B97818}"/>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64020E6F-F8C0-4DE2-BB41-DB147E32E371}"/>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BE181AD9-6471-4538-BD67-17E8F07F394B}"/>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58FB6477-DED7-4B65-9840-348885E63CC7}"/>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0E005B79-01EE-4B24-B635-91485BAD14BE}"/>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3" name="Parallelogram 12">
            <a:extLst>
              <a:ext uri="{FF2B5EF4-FFF2-40B4-BE49-F238E27FC236}">
                <a16:creationId xmlns:a16="http://schemas.microsoft.com/office/drawing/2014/main" id="{65DE20C8-C46C-419F-9ECF-9DD91B034231}"/>
              </a:ext>
            </a:extLst>
          </p:cNvPr>
          <p:cNvSpPr/>
          <p:nvPr/>
        </p:nvSpPr>
        <p:spPr>
          <a:xfrm>
            <a:off x="-290353" y="4103564"/>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3131367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9D32CF-1C2A-42C7-905F-D9835AF08C54}"/>
              </a:ext>
            </a:extLst>
          </p:cNvPr>
          <p:cNvSpPr>
            <a:spLocks noGrp="1"/>
          </p:cNvSpPr>
          <p:nvPr>
            <p:ph idx="1"/>
          </p:nvPr>
        </p:nvSpPr>
        <p:spPr>
          <a:xfrm>
            <a:off x="1727668" y="1101280"/>
            <a:ext cx="10299232" cy="5385264"/>
          </a:xfrm>
        </p:spPr>
        <p:txBody>
          <a:bodyPr>
            <a:normAutofit/>
          </a:bodyPr>
          <a:lstStyle/>
          <a:p>
            <a:r>
              <a:rPr lang="en-US" dirty="0"/>
              <a:t>Firms increased patent filings by about 4.6%</a:t>
            </a:r>
          </a:p>
          <a:p>
            <a:pPr lvl="1"/>
            <a:endParaRPr lang="en-US" dirty="0"/>
          </a:p>
          <a:p>
            <a:r>
              <a:rPr lang="en-US" dirty="0"/>
              <a:t>The effect is </a:t>
            </a:r>
            <a:r>
              <a:rPr lang="en-US" dirty="0">
                <a:solidFill>
                  <a:srgbClr val="A80532"/>
                </a:solidFill>
              </a:rPr>
              <a:t>greater</a:t>
            </a:r>
            <a:r>
              <a:rPr lang="en-US" dirty="0"/>
              <a:t> for firms</a:t>
            </a:r>
          </a:p>
          <a:p>
            <a:pPr lvl="1"/>
            <a:r>
              <a:rPr lang="en-US" dirty="0"/>
              <a:t>that are large (up to 26%)</a:t>
            </a:r>
          </a:p>
          <a:p>
            <a:pPr lvl="1"/>
            <a:r>
              <a:rPr lang="en-US" dirty="0"/>
              <a:t>in complex product industries (vs. discrete)</a:t>
            </a:r>
          </a:p>
          <a:p>
            <a:pPr lvl="1"/>
            <a:r>
              <a:rPr lang="en-US" dirty="0"/>
              <a:t>in fast-growing industries (vs. stationary)</a:t>
            </a:r>
          </a:p>
          <a:p>
            <a:pPr lvl="1"/>
            <a:r>
              <a:rPr lang="en-US" dirty="0"/>
              <a:t>located in Maryland where the court decision was more salient</a:t>
            </a:r>
          </a:p>
          <a:p>
            <a:pPr lvl="1"/>
            <a:endParaRPr lang="en-US" dirty="0"/>
          </a:p>
          <a:p>
            <a:r>
              <a:rPr lang="en-US" dirty="0"/>
              <a:t>A </a:t>
            </a:r>
            <a:r>
              <a:rPr lang="en-US" dirty="0">
                <a:solidFill>
                  <a:srgbClr val="A80532"/>
                </a:solidFill>
              </a:rPr>
              <a:t>placebo</a:t>
            </a:r>
            <a:r>
              <a:rPr lang="en-US" dirty="0"/>
              <a:t> test: individual inventors showed little effect</a:t>
            </a:r>
          </a:p>
          <a:p>
            <a:r>
              <a:rPr lang="en-US" dirty="0"/>
              <a:t>Tests on the </a:t>
            </a:r>
            <a:r>
              <a:rPr lang="en-US" dirty="0">
                <a:solidFill>
                  <a:srgbClr val="A80532"/>
                </a:solidFill>
              </a:rPr>
              <a:t>mechanism</a:t>
            </a:r>
            <a:r>
              <a:rPr lang="en-US" dirty="0"/>
              <a:t>: e.g., the existence of </a:t>
            </a:r>
            <a:r>
              <a:rPr lang="en-US" dirty="0">
                <a:solidFill>
                  <a:srgbClr val="A80532"/>
                </a:solidFill>
              </a:rPr>
              <a:t>trade secret</a:t>
            </a:r>
            <a:endParaRPr lang="en-US" dirty="0"/>
          </a:p>
        </p:txBody>
      </p:sp>
      <p:sp>
        <p:nvSpPr>
          <p:cNvPr id="3" name="Slide Number Placeholder 2">
            <a:extLst>
              <a:ext uri="{FF2B5EF4-FFF2-40B4-BE49-F238E27FC236}">
                <a16:creationId xmlns:a16="http://schemas.microsoft.com/office/drawing/2014/main" id="{6B9C4A9C-AFC5-4A73-B3D6-95CE801C314D}"/>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4</a:t>
            </a:fld>
            <a:endParaRPr lang="en-US" dirty="0"/>
          </a:p>
        </p:txBody>
      </p:sp>
      <p:sp>
        <p:nvSpPr>
          <p:cNvPr id="4" name="Title 3">
            <a:extLst>
              <a:ext uri="{FF2B5EF4-FFF2-40B4-BE49-F238E27FC236}">
                <a16:creationId xmlns:a16="http://schemas.microsoft.com/office/drawing/2014/main" id="{38549F7F-F10A-4CCB-BCAC-6EC21601FB70}"/>
              </a:ext>
            </a:extLst>
          </p:cNvPr>
          <p:cNvSpPr>
            <a:spLocks noGrp="1"/>
          </p:cNvSpPr>
          <p:nvPr>
            <p:ph type="title"/>
          </p:nvPr>
        </p:nvSpPr>
        <p:spPr>
          <a:xfrm>
            <a:off x="1728980" y="29499"/>
            <a:ext cx="10463019" cy="844370"/>
          </a:xfrm>
        </p:spPr>
        <p:txBody>
          <a:bodyPr/>
          <a:lstStyle/>
          <a:p>
            <a:r>
              <a:rPr lang="en-US" dirty="0"/>
              <a:t>Main Findings</a:t>
            </a:r>
          </a:p>
        </p:txBody>
      </p:sp>
      <p:sp>
        <p:nvSpPr>
          <p:cNvPr id="17" name="Parallelogram 16">
            <a:extLst>
              <a:ext uri="{FF2B5EF4-FFF2-40B4-BE49-F238E27FC236}">
                <a16:creationId xmlns:a16="http://schemas.microsoft.com/office/drawing/2014/main" id="{44043453-91A6-481E-9AC4-C9666B28C98E}"/>
              </a:ext>
            </a:extLst>
          </p:cNvPr>
          <p:cNvSpPr/>
          <p:nvPr/>
        </p:nvSpPr>
        <p:spPr>
          <a:xfrm>
            <a:off x="-290352" y="2527119"/>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8" name="Parallelogram 17">
            <a:extLst>
              <a:ext uri="{FF2B5EF4-FFF2-40B4-BE49-F238E27FC236}">
                <a16:creationId xmlns:a16="http://schemas.microsoft.com/office/drawing/2014/main" id="{888A9AD3-99EB-4919-B1B4-C4B68B0E65C1}"/>
              </a:ext>
            </a:extLst>
          </p:cNvPr>
          <p:cNvSpPr/>
          <p:nvPr/>
        </p:nvSpPr>
        <p:spPr>
          <a:xfrm>
            <a:off x="-290352" y="2842408"/>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9" name="Parallelogram 18">
            <a:extLst>
              <a:ext uri="{FF2B5EF4-FFF2-40B4-BE49-F238E27FC236}">
                <a16:creationId xmlns:a16="http://schemas.microsoft.com/office/drawing/2014/main" id="{54368DF5-57AF-4D14-976B-467D7D092D3D}"/>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20" name="Parallelogram 19">
            <a:extLst>
              <a:ext uri="{FF2B5EF4-FFF2-40B4-BE49-F238E27FC236}">
                <a16:creationId xmlns:a16="http://schemas.microsoft.com/office/drawing/2014/main" id="{F69E1351-87B9-4020-9517-7B34F5EFB51E}"/>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21" name="Parallelogram 20">
            <a:extLst>
              <a:ext uri="{FF2B5EF4-FFF2-40B4-BE49-F238E27FC236}">
                <a16:creationId xmlns:a16="http://schemas.microsoft.com/office/drawing/2014/main" id="{128C31C2-2F98-4C55-ADF9-E31552FFD2C9}"/>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22" name="Parallelogram 21">
            <a:extLst>
              <a:ext uri="{FF2B5EF4-FFF2-40B4-BE49-F238E27FC236}">
                <a16:creationId xmlns:a16="http://schemas.microsoft.com/office/drawing/2014/main" id="{C387ABDF-DF42-47F8-9B39-F98FB1C6E6A2}"/>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219234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65B56-4936-4133-8791-A1FDA30239A1}"/>
              </a:ext>
            </a:extLst>
          </p:cNvPr>
          <p:cNvSpPr>
            <a:spLocks noGrp="1"/>
          </p:cNvSpPr>
          <p:nvPr>
            <p:ph idx="1"/>
          </p:nvPr>
        </p:nvSpPr>
        <p:spPr>
          <a:xfrm>
            <a:off x="1727668" y="1101280"/>
            <a:ext cx="10299232" cy="5385264"/>
          </a:xfrm>
        </p:spPr>
        <p:txBody>
          <a:bodyPr>
            <a:normAutofit/>
          </a:bodyPr>
          <a:lstStyle/>
          <a:p>
            <a:pPr>
              <a:buSzPts val="2700"/>
            </a:pPr>
            <a:r>
              <a:rPr lang="en-US" dirty="0" err="1">
                <a:solidFill>
                  <a:srgbClr val="000000"/>
                </a:solidFill>
              </a:rPr>
              <a:t>Noncompetes</a:t>
            </a:r>
            <a:r>
              <a:rPr lang="en-US" dirty="0">
                <a:solidFill>
                  <a:srgbClr val="000000"/>
                </a:solidFill>
              </a:rPr>
              <a:t>: workers agree not to work for a competing firm</a:t>
            </a:r>
            <a:endParaRPr lang="en-US" dirty="0"/>
          </a:p>
          <a:p>
            <a:endParaRPr lang="en-US" dirty="0">
              <a:solidFill>
                <a:srgbClr val="A80532"/>
              </a:solidFill>
            </a:endParaRPr>
          </a:p>
          <a:p>
            <a:r>
              <a:rPr lang="en-US" dirty="0">
                <a:solidFill>
                  <a:srgbClr val="A80532"/>
                </a:solidFill>
              </a:rPr>
              <a:t>In-state</a:t>
            </a:r>
            <a:r>
              <a:rPr lang="en-US" dirty="0"/>
              <a:t> </a:t>
            </a:r>
            <a:r>
              <a:rPr lang="en-US" dirty="0" err="1"/>
              <a:t>noncompetes</a:t>
            </a:r>
            <a:r>
              <a:rPr lang="en-US" dirty="0"/>
              <a:t> </a:t>
            </a:r>
            <a:r>
              <a:rPr lang="en-US" b="1" u="sng" dirty="0"/>
              <a:t>not</a:t>
            </a:r>
            <a:r>
              <a:rPr lang="en-US" dirty="0"/>
              <a:t> enforceable in California</a:t>
            </a:r>
          </a:p>
          <a:p>
            <a:pPr lvl="1"/>
            <a:r>
              <a:rPr lang="en-US" dirty="0" err="1"/>
              <a:t>Muggill</a:t>
            </a:r>
            <a:r>
              <a:rPr lang="en-US" dirty="0"/>
              <a:t> v. Reuben H. Donnelley Corp. , 62 Cal.2d 239 (1965)</a:t>
            </a:r>
          </a:p>
          <a:p>
            <a:pPr lvl="1"/>
            <a:r>
              <a:rPr lang="en-US" dirty="0"/>
              <a:t>California Business &amp; Professional Code Section 16600</a:t>
            </a:r>
          </a:p>
          <a:p>
            <a:pPr lvl="2"/>
            <a:endParaRPr lang="en-US" dirty="0"/>
          </a:p>
          <a:p>
            <a:r>
              <a:rPr lang="en-US" dirty="0">
                <a:solidFill>
                  <a:srgbClr val="A80532"/>
                </a:solidFill>
              </a:rPr>
              <a:t>Out-of-state</a:t>
            </a:r>
            <a:r>
              <a:rPr lang="en-US" dirty="0"/>
              <a:t> </a:t>
            </a:r>
            <a:r>
              <a:rPr lang="en-US" dirty="0" err="1"/>
              <a:t>noncompetes</a:t>
            </a:r>
            <a:r>
              <a:rPr lang="en-US" dirty="0"/>
              <a:t> in California</a:t>
            </a:r>
          </a:p>
          <a:p>
            <a:pPr lvl="1"/>
            <a:r>
              <a:rPr lang="en-US" dirty="0"/>
              <a:t>Written between a </a:t>
            </a:r>
            <a:r>
              <a:rPr lang="en-US" b="1" dirty="0"/>
              <a:t>non</a:t>
            </a:r>
            <a:r>
              <a:rPr lang="en-US" dirty="0"/>
              <a:t>-CA employer and a </a:t>
            </a:r>
            <a:r>
              <a:rPr lang="en-US" b="1" dirty="0"/>
              <a:t>non</a:t>
            </a:r>
            <a:r>
              <a:rPr lang="en-US" dirty="0"/>
              <a:t>-CA employee</a:t>
            </a:r>
          </a:p>
          <a:p>
            <a:pPr lvl="1"/>
            <a:r>
              <a:rPr lang="en-US" dirty="0"/>
              <a:t>Construed to be </a:t>
            </a:r>
            <a:r>
              <a:rPr lang="en-US" dirty="0">
                <a:solidFill>
                  <a:srgbClr val="991B1E"/>
                </a:solidFill>
              </a:rPr>
              <a:t>enforceable</a:t>
            </a:r>
            <a:r>
              <a:rPr lang="en-US" dirty="0"/>
              <a:t> until the 1998 decision</a:t>
            </a:r>
          </a:p>
        </p:txBody>
      </p:sp>
      <p:sp>
        <p:nvSpPr>
          <p:cNvPr id="3" name="Slide Number Placeholder 2">
            <a:extLst>
              <a:ext uri="{FF2B5EF4-FFF2-40B4-BE49-F238E27FC236}">
                <a16:creationId xmlns:a16="http://schemas.microsoft.com/office/drawing/2014/main" id="{E66F34F7-3731-442D-AD62-EC99D4676775}"/>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5</a:t>
            </a:fld>
            <a:endParaRPr lang="en-US" dirty="0"/>
          </a:p>
        </p:txBody>
      </p:sp>
      <p:sp>
        <p:nvSpPr>
          <p:cNvPr id="4" name="Title 3">
            <a:extLst>
              <a:ext uri="{FF2B5EF4-FFF2-40B4-BE49-F238E27FC236}">
                <a16:creationId xmlns:a16="http://schemas.microsoft.com/office/drawing/2014/main" id="{D1E56D3B-F13F-4976-87F8-9D5C88332EB3}"/>
              </a:ext>
            </a:extLst>
          </p:cNvPr>
          <p:cNvSpPr>
            <a:spLocks noGrp="1"/>
          </p:cNvSpPr>
          <p:nvPr>
            <p:ph type="title"/>
          </p:nvPr>
        </p:nvSpPr>
        <p:spPr>
          <a:xfrm>
            <a:off x="1728980" y="29499"/>
            <a:ext cx="10463019" cy="844370"/>
          </a:xfrm>
        </p:spPr>
        <p:txBody>
          <a:bodyPr/>
          <a:lstStyle/>
          <a:p>
            <a:r>
              <a:rPr lang="en-US" dirty="0"/>
              <a:t>Noncompete enforcement in California</a:t>
            </a:r>
          </a:p>
        </p:txBody>
      </p:sp>
      <p:sp>
        <p:nvSpPr>
          <p:cNvPr id="8" name="Parallelogram 7">
            <a:extLst>
              <a:ext uri="{FF2B5EF4-FFF2-40B4-BE49-F238E27FC236}">
                <a16:creationId xmlns:a16="http://schemas.microsoft.com/office/drawing/2014/main" id="{108A054E-BAD1-4095-8430-EC5C0C4F820D}"/>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049A7038-856F-449D-9D9F-F2684A0A2DF9}"/>
              </a:ext>
            </a:extLst>
          </p:cNvPr>
          <p:cNvSpPr/>
          <p:nvPr/>
        </p:nvSpPr>
        <p:spPr>
          <a:xfrm>
            <a:off x="-290352" y="2842408"/>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5A4AA3AA-33FF-464D-8FF4-25A8CF68E85F}"/>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D97E3629-CF25-4754-8886-35C195EBF66F}"/>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4C268851-DC62-411D-B3AD-D81573D417EF}"/>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4" name="Parallelogram 13">
            <a:extLst>
              <a:ext uri="{FF2B5EF4-FFF2-40B4-BE49-F238E27FC236}">
                <a16:creationId xmlns:a16="http://schemas.microsoft.com/office/drawing/2014/main" id="{D2702C96-BEE0-4A26-AE0B-C9BA42F8A15F}"/>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228361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1B5A0-950E-454D-A612-ABE07FEA0945}"/>
              </a:ext>
            </a:extLst>
          </p:cNvPr>
          <p:cNvSpPr>
            <a:spLocks noGrp="1"/>
          </p:cNvSpPr>
          <p:nvPr>
            <p:ph idx="1"/>
          </p:nvPr>
        </p:nvSpPr>
        <p:spPr>
          <a:xfrm>
            <a:off x="1727668" y="1101280"/>
            <a:ext cx="10299232" cy="5385264"/>
          </a:xfrm>
        </p:spPr>
        <p:txBody>
          <a:bodyPr>
            <a:normAutofit/>
          </a:bodyPr>
          <a:lstStyle/>
          <a:p>
            <a:r>
              <a:rPr lang="en-US" b="1" dirty="0"/>
              <a:t>Out-of-state </a:t>
            </a:r>
            <a:r>
              <a:rPr lang="en-US" b="1" dirty="0" err="1"/>
              <a:t>noncompetes</a:t>
            </a:r>
            <a:r>
              <a:rPr lang="en-US" b="1" dirty="0"/>
              <a:t> </a:t>
            </a:r>
            <a:r>
              <a:rPr lang="en-US" b="1" u="sng" dirty="0"/>
              <a:t>not</a:t>
            </a:r>
            <a:r>
              <a:rPr lang="en-US" b="1" dirty="0"/>
              <a:t> enforceable in CA</a:t>
            </a:r>
          </a:p>
          <a:p>
            <a:pPr lvl="1"/>
            <a:r>
              <a:rPr lang="en-US" dirty="0"/>
              <a:t>Applied California law even if the contract</a:t>
            </a:r>
          </a:p>
          <a:p>
            <a:pPr lvl="2"/>
            <a:r>
              <a:rPr lang="en-US" dirty="0"/>
              <a:t>was signed between </a:t>
            </a:r>
            <a:r>
              <a:rPr lang="en-US" dirty="0">
                <a:solidFill>
                  <a:srgbClr val="A80532"/>
                </a:solidFill>
              </a:rPr>
              <a:t>a MD firm</a:t>
            </a:r>
            <a:r>
              <a:rPr lang="en-US" dirty="0"/>
              <a:t> and </a:t>
            </a:r>
            <a:r>
              <a:rPr lang="en-US" dirty="0">
                <a:solidFill>
                  <a:srgbClr val="A80532"/>
                </a:solidFill>
              </a:rPr>
              <a:t>a MD resident</a:t>
            </a:r>
            <a:r>
              <a:rPr lang="en-US" dirty="0"/>
              <a:t> </a:t>
            </a:r>
          </a:p>
          <a:p>
            <a:pPr lvl="2"/>
            <a:r>
              <a:rPr lang="en-US" dirty="0"/>
              <a:t>stated that it should be construed under Maryland law</a:t>
            </a:r>
          </a:p>
          <a:p>
            <a:pPr lvl="1"/>
            <a:r>
              <a:rPr lang="en-US" dirty="0"/>
              <a:t>“California has a strong interest in protecting the </a:t>
            </a:r>
            <a:r>
              <a:rPr lang="en-US" dirty="0">
                <a:solidFill>
                  <a:srgbClr val="A80532"/>
                </a:solidFill>
              </a:rPr>
              <a:t>freedom of movement</a:t>
            </a:r>
            <a:r>
              <a:rPr lang="en-US" dirty="0"/>
              <a:t> of persons … regardless of the person’s state of residence”</a:t>
            </a:r>
          </a:p>
          <a:p>
            <a:pPr marL="1371600" lvl="3" indent="0">
              <a:buNone/>
            </a:pPr>
            <a:endParaRPr lang="en-US" dirty="0"/>
          </a:p>
          <a:p>
            <a:r>
              <a:rPr lang="en-US" dirty="0"/>
              <a:t>Came into effect </a:t>
            </a:r>
            <a:r>
              <a:rPr lang="en-US" dirty="0">
                <a:solidFill>
                  <a:srgbClr val="991B1E"/>
                </a:solidFill>
              </a:rPr>
              <a:t>immediately</a:t>
            </a:r>
            <a:r>
              <a:rPr lang="en-US" dirty="0"/>
              <a:t> and </a:t>
            </a:r>
            <a:r>
              <a:rPr lang="en-US" dirty="0">
                <a:solidFill>
                  <a:srgbClr val="991B1E"/>
                </a:solidFill>
              </a:rPr>
              <a:t>retrospectively</a:t>
            </a:r>
          </a:p>
          <a:p>
            <a:pPr lvl="1"/>
            <a:r>
              <a:rPr lang="en-US" dirty="0"/>
              <a:t>Has advantages over legislative changes </a:t>
            </a:r>
          </a:p>
          <a:p>
            <a:r>
              <a:rPr lang="en-US" dirty="0"/>
              <a:t>Set a strong legal precedent</a:t>
            </a:r>
          </a:p>
          <a:p>
            <a:pPr lvl="1"/>
            <a:r>
              <a:rPr lang="en-US" b="1" dirty="0"/>
              <a:t>Non</a:t>
            </a:r>
            <a:r>
              <a:rPr lang="en-US" dirty="0"/>
              <a:t>-CA firms suddenly face the </a:t>
            </a:r>
            <a:r>
              <a:rPr lang="en-US" dirty="0">
                <a:solidFill>
                  <a:srgbClr val="A80532"/>
                </a:solidFill>
              </a:rPr>
              <a:t>threat of worker departure</a:t>
            </a:r>
          </a:p>
        </p:txBody>
      </p:sp>
      <p:sp>
        <p:nvSpPr>
          <p:cNvPr id="3" name="Slide Number Placeholder 2">
            <a:extLst>
              <a:ext uri="{FF2B5EF4-FFF2-40B4-BE49-F238E27FC236}">
                <a16:creationId xmlns:a16="http://schemas.microsoft.com/office/drawing/2014/main" id="{F5BEE08E-ADC3-4474-AD73-EFCFE3EEED5C}"/>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6</a:t>
            </a:fld>
            <a:endParaRPr lang="en-US" dirty="0"/>
          </a:p>
        </p:txBody>
      </p:sp>
      <p:sp>
        <p:nvSpPr>
          <p:cNvPr id="4" name="Title 3">
            <a:extLst>
              <a:ext uri="{FF2B5EF4-FFF2-40B4-BE49-F238E27FC236}">
                <a16:creationId xmlns:a16="http://schemas.microsoft.com/office/drawing/2014/main" id="{FDB6E323-E30D-4E6A-BBE8-A22825D99F4C}"/>
              </a:ext>
            </a:extLst>
          </p:cNvPr>
          <p:cNvSpPr>
            <a:spLocks noGrp="1"/>
          </p:cNvSpPr>
          <p:nvPr>
            <p:ph type="title"/>
          </p:nvPr>
        </p:nvSpPr>
        <p:spPr>
          <a:xfrm>
            <a:off x="1728980" y="29499"/>
            <a:ext cx="10463019" cy="844370"/>
          </a:xfrm>
        </p:spPr>
        <p:txBody>
          <a:bodyPr/>
          <a:lstStyle/>
          <a:p>
            <a:r>
              <a:rPr lang="en-US" u="sng" dirty="0"/>
              <a:t>Application v. Hunter (1998)</a:t>
            </a:r>
          </a:p>
        </p:txBody>
      </p:sp>
      <p:sp>
        <p:nvSpPr>
          <p:cNvPr id="8" name="Parallelogram 7">
            <a:extLst>
              <a:ext uri="{FF2B5EF4-FFF2-40B4-BE49-F238E27FC236}">
                <a16:creationId xmlns:a16="http://schemas.microsoft.com/office/drawing/2014/main" id="{98CC103E-BB32-495B-915B-A6A6213F5CAA}"/>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599802C1-71D5-4112-9728-691043AC8408}"/>
              </a:ext>
            </a:extLst>
          </p:cNvPr>
          <p:cNvSpPr/>
          <p:nvPr/>
        </p:nvSpPr>
        <p:spPr>
          <a:xfrm>
            <a:off x="-290352" y="2842408"/>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821F88A5-7F49-4186-8618-223D0DCE3670}"/>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26B7CE17-D270-4E34-83B4-003B7C65898D}"/>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6BC4B043-5AD9-4452-9FFC-BD1C3CF7935A}"/>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14" name="Parallelogram 13">
            <a:extLst>
              <a:ext uri="{FF2B5EF4-FFF2-40B4-BE49-F238E27FC236}">
                <a16:creationId xmlns:a16="http://schemas.microsoft.com/office/drawing/2014/main" id="{717931C0-7605-4A9C-B5E8-2C90D8B27EE6}"/>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250558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FBE118-D03A-4FFD-AAB4-D63A941F7236}"/>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7</a:t>
            </a:fld>
            <a:endParaRPr lang="en-US" dirty="0"/>
          </a:p>
        </p:txBody>
      </p:sp>
      <p:sp>
        <p:nvSpPr>
          <p:cNvPr id="4" name="Title 3">
            <a:extLst>
              <a:ext uri="{FF2B5EF4-FFF2-40B4-BE49-F238E27FC236}">
                <a16:creationId xmlns:a16="http://schemas.microsoft.com/office/drawing/2014/main" id="{0F8BD041-9D6E-49AF-ACBD-B9D9E7F96EC2}"/>
              </a:ext>
            </a:extLst>
          </p:cNvPr>
          <p:cNvSpPr>
            <a:spLocks noGrp="1"/>
          </p:cNvSpPr>
          <p:nvPr>
            <p:ph type="title"/>
          </p:nvPr>
        </p:nvSpPr>
        <p:spPr>
          <a:xfrm>
            <a:off x="1728980" y="29499"/>
            <a:ext cx="10463019" cy="844370"/>
          </a:xfrm>
        </p:spPr>
        <p:txBody>
          <a:bodyPr/>
          <a:lstStyle/>
          <a:p>
            <a:r>
              <a:rPr lang="en-US" u="sng" dirty="0"/>
              <a:t>Application v. Hunter (1998)</a:t>
            </a:r>
          </a:p>
        </p:txBody>
      </p:sp>
      <p:pic>
        <p:nvPicPr>
          <p:cNvPr id="1026" name="Picture 2" descr="Non Compete Agreement. Working in an open hearted company such… | by  Francesco Mondora | B Calm and B Corp">
            <a:extLst>
              <a:ext uri="{FF2B5EF4-FFF2-40B4-BE49-F238E27FC236}">
                <a16:creationId xmlns:a16="http://schemas.microsoft.com/office/drawing/2014/main" id="{CF5B603F-2B22-4BDA-8F0C-80B2554D0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988" y="1316011"/>
            <a:ext cx="6582000" cy="29253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58DCE8-3260-4AA4-9752-9B26C9EE1C6B}"/>
              </a:ext>
            </a:extLst>
          </p:cNvPr>
          <p:cNvPicPr>
            <a:picLocks noChangeAspect="1"/>
          </p:cNvPicPr>
          <p:nvPr/>
        </p:nvPicPr>
        <p:blipFill rotWithShape="1">
          <a:blip r:embed="rId4"/>
          <a:srcRect l="1144" r="1592"/>
          <a:stretch/>
        </p:blipFill>
        <p:spPr>
          <a:xfrm>
            <a:off x="4403988" y="4708927"/>
            <a:ext cx="1746438" cy="1905591"/>
          </a:xfrm>
          <a:prstGeom prst="rect">
            <a:avLst/>
          </a:prstGeom>
        </p:spPr>
      </p:pic>
      <p:sp>
        <p:nvSpPr>
          <p:cNvPr id="13" name="TextBox 12">
            <a:extLst>
              <a:ext uri="{FF2B5EF4-FFF2-40B4-BE49-F238E27FC236}">
                <a16:creationId xmlns:a16="http://schemas.microsoft.com/office/drawing/2014/main" id="{EE3CA3E8-45ED-4877-8DC1-EF726981B4A3}"/>
              </a:ext>
            </a:extLst>
          </p:cNvPr>
          <p:cNvSpPr txBox="1"/>
          <p:nvPr/>
        </p:nvSpPr>
        <p:spPr>
          <a:xfrm>
            <a:off x="6339361" y="5061557"/>
            <a:ext cx="5594941" cy="1200329"/>
          </a:xfrm>
          <a:prstGeom prst="rect">
            <a:avLst/>
          </a:prstGeom>
          <a:noFill/>
        </p:spPr>
        <p:txBody>
          <a:bodyPr wrap="square">
            <a:spAutoFit/>
          </a:bodyPr>
          <a:lstStyle/>
          <a:p>
            <a:r>
              <a:rPr lang="en-US" sz="2400" b="1" dirty="0">
                <a:latin typeface="Trade Gothic Next" panose="020B0503040303020004" pitchFamily="34" charset="0"/>
              </a:rPr>
              <a:t>“Non-Californian employees will flock to California to avoid their non-compete”</a:t>
            </a:r>
          </a:p>
          <a:p>
            <a:r>
              <a:rPr lang="en-US" sz="2400" dirty="0">
                <a:solidFill>
                  <a:schemeClr val="bg1">
                    <a:lumMod val="50000"/>
                  </a:schemeClr>
                </a:solidFill>
                <a:latin typeface="Trade Gothic Next" panose="020B0503040303020004" pitchFamily="34" charset="0"/>
              </a:rPr>
              <a:t>(Wu, 2003; p. 605) </a:t>
            </a:r>
          </a:p>
        </p:txBody>
      </p:sp>
      <p:sp>
        <p:nvSpPr>
          <p:cNvPr id="18" name="Parallelogram 17">
            <a:extLst>
              <a:ext uri="{FF2B5EF4-FFF2-40B4-BE49-F238E27FC236}">
                <a16:creationId xmlns:a16="http://schemas.microsoft.com/office/drawing/2014/main" id="{28E90FFB-AAF8-4C3E-B46F-9956023A2B22}"/>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9" name="Parallelogram 18">
            <a:extLst>
              <a:ext uri="{FF2B5EF4-FFF2-40B4-BE49-F238E27FC236}">
                <a16:creationId xmlns:a16="http://schemas.microsoft.com/office/drawing/2014/main" id="{E90A59C8-52FD-473D-A745-CC004F52BE59}"/>
              </a:ext>
            </a:extLst>
          </p:cNvPr>
          <p:cNvSpPr/>
          <p:nvPr/>
        </p:nvSpPr>
        <p:spPr>
          <a:xfrm>
            <a:off x="-290352" y="2842408"/>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20" name="Parallelogram 19">
            <a:extLst>
              <a:ext uri="{FF2B5EF4-FFF2-40B4-BE49-F238E27FC236}">
                <a16:creationId xmlns:a16="http://schemas.microsoft.com/office/drawing/2014/main" id="{A42C0AE3-F523-4561-9889-1E583C315DB4}"/>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21" name="Parallelogram 20">
            <a:extLst>
              <a:ext uri="{FF2B5EF4-FFF2-40B4-BE49-F238E27FC236}">
                <a16:creationId xmlns:a16="http://schemas.microsoft.com/office/drawing/2014/main" id="{277F5E0F-4A3A-4492-9014-10C1F67E4EC1}"/>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22" name="Parallelogram 21">
            <a:extLst>
              <a:ext uri="{FF2B5EF4-FFF2-40B4-BE49-F238E27FC236}">
                <a16:creationId xmlns:a16="http://schemas.microsoft.com/office/drawing/2014/main" id="{9E950860-396A-4A4C-97BF-107B2DA9BE7D}"/>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23" name="Parallelogram 22">
            <a:extLst>
              <a:ext uri="{FF2B5EF4-FFF2-40B4-BE49-F238E27FC236}">
                <a16:creationId xmlns:a16="http://schemas.microsoft.com/office/drawing/2014/main" id="{E4896D8E-7762-4E8F-9434-CDE424D3874A}"/>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
        <p:nvSpPr>
          <p:cNvPr id="25" name="TextBox 24">
            <a:extLst>
              <a:ext uri="{FF2B5EF4-FFF2-40B4-BE49-F238E27FC236}">
                <a16:creationId xmlns:a16="http://schemas.microsoft.com/office/drawing/2014/main" id="{7F585ED2-3EA2-495A-9CF3-540CC3AED1A4}"/>
              </a:ext>
            </a:extLst>
          </p:cNvPr>
          <p:cNvSpPr txBox="1"/>
          <p:nvPr/>
        </p:nvSpPr>
        <p:spPr>
          <a:xfrm>
            <a:off x="1781542" y="2250120"/>
            <a:ext cx="3722443" cy="553998"/>
          </a:xfrm>
          <a:prstGeom prst="rect">
            <a:avLst/>
          </a:prstGeom>
          <a:noFill/>
        </p:spPr>
        <p:txBody>
          <a:bodyPr wrap="square">
            <a:spAutoFit/>
          </a:bodyPr>
          <a:lstStyle/>
          <a:p>
            <a:r>
              <a:rPr lang="en-US" sz="3000" b="1" dirty="0">
                <a:solidFill>
                  <a:srgbClr val="A80532"/>
                </a:solidFill>
                <a:latin typeface="Trade Gothic Next" panose="020B0503040303020004" pitchFamily="34" charset="0"/>
              </a:rPr>
              <a:t>BEFORE 1998</a:t>
            </a:r>
            <a:endParaRPr lang="en-US" sz="3000" dirty="0">
              <a:solidFill>
                <a:srgbClr val="A80532"/>
              </a:solidFill>
            </a:endParaRPr>
          </a:p>
        </p:txBody>
      </p:sp>
      <p:sp>
        <p:nvSpPr>
          <p:cNvPr id="26" name="TextBox 25">
            <a:extLst>
              <a:ext uri="{FF2B5EF4-FFF2-40B4-BE49-F238E27FC236}">
                <a16:creationId xmlns:a16="http://schemas.microsoft.com/office/drawing/2014/main" id="{87EA26C1-B3DA-4BB2-B191-4C2A037E862B}"/>
              </a:ext>
            </a:extLst>
          </p:cNvPr>
          <p:cNvSpPr txBox="1"/>
          <p:nvPr/>
        </p:nvSpPr>
        <p:spPr>
          <a:xfrm>
            <a:off x="1781541" y="5302927"/>
            <a:ext cx="3722443" cy="553998"/>
          </a:xfrm>
          <a:prstGeom prst="rect">
            <a:avLst/>
          </a:prstGeom>
          <a:noFill/>
        </p:spPr>
        <p:txBody>
          <a:bodyPr wrap="square">
            <a:spAutoFit/>
          </a:bodyPr>
          <a:lstStyle/>
          <a:p>
            <a:r>
              <a:rPr lang="en-US" sz="3000" b="1" dirty="0">
                <a:solidFill>
                  <a:srgbClr val="A80532"/>
                </a:solidFill>
                <a:latin typeface="Trade Gothic Next" panose="020B0503040303020004" pitchFamily="34" charset="0"/>
              </a:rPr>
              <a:t>AFTER 1998</a:t>
            </a:r>
            <a:endParaRPr lang="en-US" sz="3000" dirty="0">
              <a:solidFill>
                <a:srgbClr val="A80532"/>
              </a:solidFill>
            </a:endParaRPr>
          </a:p>
        </p:txBody>
      </p:sp>
    </p:spTree>
    <p:extLst>
      <p:ext uri="{BB962C8B-B14F-4D97-AF65-F5344CB8AC3E}">
        <p14:creationId xmlns:p14="http://schemas.microsoft.com/office/powerpoint/2010/main" val="395431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EE08E-ADC3-4474-AD73-EFCFE3EEED5C}"/>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8</a:t>
            </a:fld>
            <a:endParaRPr lang="en-US" dirty="0"/>
          </a:p>
        </p:txBody>
      </p:sp>
      <p:sp>
        <p:nvSpPr>
          <p:cNvPr id="4" name="Title 3">
            <a:extLst>
              <a:ext uri="{FF2B5EF4-FFF2-40B4-BE49-F238E27FC236}">
                <a16:creationId xmlns:a16="http://schemas.microsoft.com/office/drawing/2014/main" id="{FDB6E323-E30D-4E6A-BBE8-A22825D99F4C}"/>
              </a:ext>
            </a:extLst>
          </p:cNvPr>
          <p:cNvSpPr>
            <a:spLocks noGrp="1"/>
          </p:cNvSpPr>
          <p:nvPr>
            <p:ph type="title"/>
          </p:nvPr>
        </p:nvSpPr>
        <p:spPr>
          <a:xfrm>
            <a:off x="1728980" y="29499"/>
            <a:ext cx="10463019" cy="844370"/>
          </a:xfrm>
        </p:spPr>
        <p:txBody>
          <a:bodyPr>
            <a:normAutofit/>
          </a:bodyPr>
          <a:lstStyle/>
          <a:p>
            <a:r>
              <a:rPr lang="en-US" u="sng" dirty="0"/>
              <a:t>Application v. Hunter (1998) </a:t>
            </a:r>
            <a:r>
              <a:rPr lang="en-US" dirty="0"/>
              <a:t>– A Strong Precedent</a:t>
            </a:r>
          </a:p>
        </p:txBody>
      </p:sp>
      <p:sp>
        <p:nvSpPr>
          <p:cNvPr id="12" name="Parallelogram 11">
            <a:extLst>
              <a:ext uri="{FF2B5EF4-FFF2-40B4-BE49-F238E27FC236}">
                <a16:creationId xmlns:a16="http://schemas.microsoft.com/office/drawing/2014/main" id="{07A6543E-C302-4E7F-B82A-B094D29122CF}"/>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13" name="Parallelogram 12">
            <a:extLst>
              <a:ext uri="{FF2B5EF4-FFF2-40B4-BE49-F238E27FC236}">
                <a16:creationId xmlns:a16="http://schemas.microsoft.com/office/drawing/2014/main" id="{0A5B3EA3-CE99-4757-A381-A57A2E04D835}"/>
              </a:ext>
            </a:extLst>
          </p:cNvPr>
          <p:cNvSpPr/>
          <p:nvPr/>
        </p:nvSpPr>
        <p:spPr>
          <a:xfrm>
            <a:off x="-290352" y="2842408"/>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4" name="Parallelogram 13">
            <a:extLst>
              <a:ext uri="{FF2B5EF4-FFF2-40B4-BE49-F238E27FC236}">
                <a16:creationId xmlns:a16="http://schemas.microsoft.com/office/drawing/2014/main" id="{2519B9AF-FE39-4DBE-8614-EAB0FD3B562E}"/>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5" name="Parallelogram 14">
            <a:extLst>
              <a:ext uri="{FF2B5EF4-FFF2-40B4-BE49-F238E27FC236}">
                <a16:creationId xmlns:a16="http://schemas.microsoft.com/office/drawing/2014/main" id="{87536C99-C9DF-4BDB-BAB9-0D9A9D796B4F}"/>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6" name="Parallelogram 15">
            <a:extLst>
              <a:ext uri="{FF2B5EF4-FFF2-40B4-BE49-F238E27FC236}">
                <a16:creationId xmlns:a16="http://schemas.microsoft.com/office/drawing/2014/main" id="{75E66A7A-A1EB-4443-B97C-177F7E36BD53}"/>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mc:AlternateContent xmlns:mc="http://schemas.openxmlformats.org/markup-compatibility/2006" xmlns:cx1="http://schemas.microsoft.com/office/drawing/2015/9/8/chartex">
        <mc:Choice Requires="cx1">
          <p:graphicFrame>
            <p:nvGraphicFramePr>
              <p:cNvPr id="17" name="Chart 16">
                <a:extLst>
                  <a:ext uri="{FF2B5EF4-FFF2-40B4-BE49-F238E27FC236}">
                    <a16:creationId xmlns:a16="http://schemas.microsoft.com/office/drawing/2014/main" id="{D760D6F3-D414-4ADD-A4CF-B72514D9B15F}"/>
                  </a:ext>
                </a:extLst>
              </p:cNvPr>
              <p:cNvGraphicFramePr/>
              <p:nvPr>
                <p:extLst>
                  <p:ext uri="{D42A27DB-BD31-4B8C-83A1-F6EECF244321}">
                    <p14:modId xmlns:p14="http://schemas.microsoft.com/office/powerpoint/2010/main" val="1577213999"/>
                  </p:ext>
                </p:extLst>
              </p:nvPr>
            </p:nvGraphicFramePr>
            <p:xfrm>
              <a:off x="2526322" y="1810358"/>
              <a:ext cx="8424497" cy="458641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7" name="Chart 16">
                <a:extLst>
                  <a:ext uri="{FF2B5EF4-FFF2-40B4-BE49-F238E27FC236}">
                    <a16:creationId xmlns:a16="http://schemas.microsoft.com/office/drawing/2014/main" id="{D760D6F3-D414-4ADD-A4CF-B72514D9B15F}"/>
                  </a:ext>
                </a:extLst>
              </p:cNvPr>
              <p:cNvPicPr>
                <a:picLocks noGrp="1" noRot="1" noChangeAspect="1" noMove="1" noResize="1" noEditPoints="1" noAdjustHandles="1" noChangeArrowheads="1" noChangeShapeType="1"/>
              </p:cNvPicPr>
              <p:nvPr/>
            </p:nvPicPr>
            <p:blipFill>
              <a:blip r:embed="rId4"/>
              <a:stretch>
                <a:fillRect/>
              </a:stretch>
            </p:blipFill>
            <p:spPr>
              <a:xfrm>
                <a:off x="2526322" y="1810358"/>
                <a:ext cx="8424497" cy="4586412"/>
              </a:xfrm>
              <a:prstGeom prst="rect">
                <a:avLst/>
              </a:prstGeom>
            </p:spPr>
          </p:pic>
        </mc:Fallback>
      </mc:AlternateContent>
      <p:sp>
        <p:nvSpPr>
          <p:cNvPr id="19" name="Arrow: Notched Right 18">
            <a:extLst>
              <a:ext uri="{FF2B5EF4-FFF2-40B4-BE49-F238E27FC236}">
                <a16:creationId xmlns:a16="http://schemas.microsoft.com/office/drawing/2014/main" id="{17084542-C202-4AF6-A1DD-4D50F9E22D85}"/>
              </a:ext>
            </a:extLst>
          </p:cNvPr>
          <p:cNvSpPr/>
          <p:nvPr/>
        </p:nvSpPr>
        <p:spPr>
          <a:xfrm rot="5400000">
            <a:off x="5632112" y="5149485"/>
            <a:ext cx="487973" cy="290146"/>
          </a:xfrm>
          <a:prstGeom prst="notchedRightArrow">
            <a:avLst/>
          </a:prstGeom>
          <a:solidFill>
            <a:srgbClr val="A8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65A9658-0AE3-46AA-A5F6-6BA958FD5AE2}"/>
              </a:ext>
            </a:extLst>
          </p:cNvPr>
          <p:cNvSpPr txBox="1"/>
          <p:nvPr/>
        </p:nvSpPr>
        <p:spPr>
          <a:xfrm>
            <a:off x="2438399" y="1079962"/>
            <a:ext cx="8795605"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200">
                <a:solidFill>
                  <a:schemeClr val="tx1"/>
                </a:solidFill>
                <a:latin typeface="Arial Nova" panose="020B0504020202020204" pitchFamily="34" charset="0"/>
                <a:ea typeface="Arial Nova" panose="020B0504020202020204" pitchFamily="34" charset="0"/>
                <a:cs typeface="Arial Nova" panose="020B0504020202020204" pitchFamily="34" charset="0"/>
              </a:defRPr>
            </a:pPr>
            <a:r>
              <a:rPr lang="en-US" sz="2600" b="1" i="0" u="none" strike="noStrike" baseline="0" dirty="0">
                <a:solidFill>
                  <a:schemeClr val="tx1"/>
                </a:solidFill>
                <a:effectLst/>
                <a:latin typeface="Trade Gothic Next" panose="020B0503040303020004" pitchFamily="34" charset="0"/>
                <a:ea typeface="Calibri"/>
                <a:cs typeface="Calibri"/>
              </a:rPr>
              <a:t>Histogram</a:t>
            </a:r>
          </a:p>
          <a:p>
            <a:pPr marL="0" marR="0" lvl="0" indent="0" algn="ctr" defTabSz="914400" rtl="0" eaLnBrk="1" fontAlgn="auto" latinLnBrk="0" hangingPunct="1">
              <a:lnSpc>
                <a:spcPct val="100000"/>
              </a:lnSpc>
              <a:spcBef>
                <a:spcPts val="0"/>
              </a:spcBef>
              <a:spcAft>
                <a:spcPts val="0"/>
              </a:spcAft>
              <a:buClrTx/>
              <a:buSzTx/>
              <a:buFontTx/>
              <a:buNone/>
              <a:tabLst/>
              <a:defRPr sz="2200">
                <a:solidFill>
                  <a:schemeClr val="tx1"/>
                </a:solidFill>
                <a:latin typeface="Arial Nova" panose="020B0504020202020204" pitchFamily="34" charset="0"/>
                <a:ea typeface="Arial Nova" panose="020B0504020202020204" pitchFamily="34" charset="0"/>
                <a:cs typeface="Arial Nova" panose="020B0504020202020204" pitchFamily="34" charset="0"/>
              </a:defRPr>
            </a:pPr>
            <a:r>
              <a:rPr lang="en-US" sz="1800" b="0" i="0" baseline="0" dirty="0">
                <a:solidFill>
                  <a:srgbClr val="000000"/>
                </a:solidFill>
                <a:effectLst/>
                <a:latin typeface="Trade Gothic Next" panose="020B0503040303020004" pitchFamily="34" charset="0"/>
                <a:cs typeface="Calibri" panose="020F0502020204030204" pitchFamily="34" charset="0"/>
              </a:rPr>
              <a:t>Forward citations of </a:t>
            </a:r>
            <a:r>
              <a:rPr lang="en-US" sz="1800" b="0" i="0" u="none" strike="noStrike" baseline="0" dirty="0" err="1">
                <a:solidFill>
                  <a:schemeClr val="tx1"/>
                </a:solidFill>
                <a:effectLst/>
                <a:latin typeface="Trade Gothic Next" panose="020B0503040303020004" pitchFamily="34" charset="0"/>
                <a:cs typeface="Calibri"/>
              </a:rPr>
              <a:t>n</a:t>
            </a:r>
            <a:r>
              <a:rPr lang="en-US" sz="1800" b="0" i="0" u="none" strike="noStrike" baseline="0" dirty="0" err="1">
                <a:solidFill>
                  <a:schemeClr val="tx1"/>
                </a:solidFill>
                <a:effectLst/>
                <a:latin typeface="Trade Gothic Next" panose="020B0503040303020004" pitchFamily="34" charset="0"/>
                <a:ea typeface="Calibri"/>
                <a:cs typeface="Calibri"/>
              </a:rPr>
              <a:t>oncompetes</a:t>
            </a:r>
            <a:r>
              <a:rPr lang="en-US" sz="1800" b="0" i="0" u="none" strike="noStrike" baseline="0" dirty="0">
                <a:solidFill>
                  <a:schemeClr val="tx1"/>
                </a:solidFill>
                <a:effectLst/>
                <a:latin typeface="Trade Gothic Next" panose="020B0503040303020004" pitchFamily="34" charset="0"/>
                <a:ea typeface="Calibri"/>
                <a:cs typeface="Calibri"/>
              </a:rPr>
              <a:t>-related court cases in 1998 (</a:t>
            </a:r>
            <a:r>
              <a:rPr lang="en-US" sz="1800" b="0" i="1" u="none" strike="noStrike" baseline="0" dirty="0">
                <a:solidFill>
                  <a:schemeClr val="tx1"/>
                </a:solidFill>
                <a:effectLst/>
                <a:latin typeface="Trade Gothic Next" panose="020B0503040303020004" pitchFamily="34" charset="0"/>
                <a:ea typeface="Calibri"/>
                <a:cs typeface="Calibri"/>
              </a:rPr>
              <a:t>N</a:t>
            </a:r>
            <a:r>
              <a:rPr lang="en-US" sz="1800" b="0" i="0" u="none" strike="noStrike" baseline="0" dirty="0">
                <a:solidFill>
                  <a:schemeClr val="tx1"/>
                </a:solidFill>
                <a:effectLst/>
                <a:latin typeface="Trade Gothic Next" panose="020B0503040303020004" pitchFamily="34" charset="0"/>
                <a:ea typeface="Calibri"/>
                <a:cs typeface="Calibri"/>
              </a:rPr>
              <a:t>=393)</a:t>
            </a:r>
            <a:endParaRPr lang="en-US" sz="1800" b="0" i="0" u="none" strike="noStrike" baseline="0" dirty="0">
              <a:solidFill>
                <a:schemeClr val="tx1"/>
              </a:solidFill>
              <a:latin typeface="Trade Gothic Next" panose="020B0503040303020004" pitchFamily="34" charset="0"/>
              <a:cs typeface="Calibri"/>
            </a:endParaRPr>
          </a:p>
        </p:txBody>
      </p:sp>
      <p:sp>
        <p:nvSpPr>
          <p:cNvPr id="22" name="TextBox 21">
            <a:extLst>
              <a:ext uri="{FF2B5EF4-FFF2-40B4-BE49-F238E27FC236}">
                <a16:creationId xmlns:a16="http://schemas.microsoft.com/office/drawing/2014/main" id="{F6F3579A-82B0-4698-8F74-77ABE230E7F5}"/>
              </a:ext>
            </a:extLst>
          </p:cNvPr>
          <p:cNvSpPr txBox="1"/>
          <p:nvPr/>
        </p:nvSpPr>
        <p:spPr>
          <a:xfrm>
            <a:off x="4406404" y="4329508"/>
            <a:ext cx="3168023" cy="646331"/>
          </a:xfrm>
          <a:prstGeom prst="rect">
            <a:avLst/>
          </a:prstGeom>
          <a:solidFill>
            <a:schemeClr val="bg1"/>
          </a:solidFill>
          <a:ln>
            <a:solidFill>
              <a:srgbClr val="991B1E"/>
            </a:solidFill>
          </a:ln>
        </p:spPr>
        <p:txBody>
          <a:bodyPr wrap="square" rtlCol="0">
            <a:spAutoFit/>
          </a:bodyPr>
          <a:lstStyle/>
          <a:p>
            <a:pPr algn="ctr"/>
            <a:r>
              <a:rPr lang="en-US" b="1" dirty="0">
                <a:solidFill>
                  <a:srgbClr val="A80532"/>
                </a:solidFill>
                <a:latin typeface="Trade Gothic Next" panose="020B0503040303020004" pitchFamily="34" charset="0"/>
              </a:rPr>
              <a:t>Application v. Hunter (1998):</a:t>
            </a:r>
          </a:p>
          <a:p>
            <a:pPr algn="ctr"/>
            <a:r>
              <a:rPr lang="en-US" b="1" dirty="0">
                <a:solidFill>
                  <a:srgbClr val="A80532"/>
                </a:solidFill>
                <a:latin typeface="Trade Gothic Next" panose="020B0503040303020004" pitchFamily="34" charset="0"/>
              </a:rPr>
              <a:t>769 citations</a:t>
            </a:r>
          </a:p>
        </p:txBody>
      </p:sp>
      <p:sp>
        <p:nvSpPr>
          <p:cNvPr id="23" name="Parallelogram 22">
            <a:extLst>
              <a:ext uri="{FF2B5EF4-FFF2-40B4-BE49-F238E27FC236}">
                <a16:creationId xmlns:a16="http://schemas.microsoft.com/office/drawing/2014/main" id="{7A449006-633C-44C6-8163-732498B08E5C}"/>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
        <p:nvSpPr>
          <p:cNvPr id="18" name="TextBox 17">
            <a:extLst>
              <a:ext uri="{FF2B5EF4-FFF2-40B4-BE49-F238E27FC236}">
                <a16:creationId xmlns:a16="http://schemas.microsoft.com/office/drawing/2014/main" id="{8F0498E5-22CF-4F75-904C-DCCB8A7B53B7}"/>
              </a:ext>
            </a:extLst>
          </p:cNvPr>
          <p:cNvSpPr txBox="1"/>
          <p:nvPr/>
        </p:nvSpPr>
        <p:spPr>
          <a:xfrm>
            <a:off x="5501787" y="6409958"/>
            <a:ext cx="2538779" cy="338554"/>
          </a:xfrm>
          <a:prstGeom prst="rect">
            <a:avLst/>
          </a:prstGeom>
          <a:noFill/>
        </p:spPr>
        <p:txBody>
          <a:bodyPr wrap="square">
            <a:spAutoFit/>
          </a:bodyPr>
          <a:lstStyle/>
          <a:p>
            <a:pPr algn="ctr"/>
            <a:r>
              <a:rPr lang="en-US" sz="1600" dirty="0">
                <a:solidFill>
                  <a:srgbClr val="000000"/>
                </a:solidFill>
                <a:latin typeface="Trade Gothic Next" panose="020B0503040303020004" pitchFamily="34" charset="0"/>
                <a:cs typeface="Calibri" panose="020F0502020204030204" pitchFamily="34" charset="0"/>
              </a:rPr>
              <a:t># forward citations</a:t>
            </a:r>
            <a:endParaRPr lang="en-US" sz="1600" dirty="0">
              <a:latin typeface="Trade Gothic Next" panose="020B0503040303020004" pitchFamily="34" charset="0"/>
            </a:endParaRPr>
          </a:p>
        </p:txBody>
      </p:sp>
      <p:sp>
        <p:nvSpPr>
          <p:cNvPr id="20" name="TextBox 19">
            <a:extLst>
              <a:ext uri="{FF2B5EF4-FFF2-40B4-BE49-F238E27FC236}">
                <a16:creationId xmlns:a16="http://schemas.microsoft.com/office/drawing/2014/main" id="{3A2D5957-EE94-407C-8D2E-FC45D459695D}"/>
              </a:ext>
            </a:extLst>
          </p:cNvPr>
          <p:cNvSpPr txBox="1"/>
          <p:nvPr/>
        </p:nvSpPr>
        <p:spPr>
          <a:xfrm rot="16200000">
            <a:off x="944753" y="3537173"/>
            <a:ext cx="2538779" cy="338554"/>
          </a:xfrm>
          <a:prstGeom prst="rect">
            <a:avLst/>
          </a:prstGeom>
          <a:noFill/>
        </p:spPr>
        <p:txBody>
          <a:bodyPr wrap="square">
            <a:spAutoFit/>
          </a:bodyPr>
          <a:lstStyle/>
          <a:p>
            <a:pPr algn="ctr"/>
            <a:r>
              <a:rPr lang="en-US" sz="1600" dirty="0">
                <a:solidFill>
                  <a:srgbClr val="000000"/>
                </a:solidFill>
                <a:latin typeface="Arial Nova" panose="020B0504020202020204" pitchFamily="34" charset="0"/>
                <a:cs typeface="Calibri" panose="020F0502020204030204" pitchFamily="34" charset="0"/>
              </a:rPr>
              <a:t>Count</a:t>
            </a:r>
            <a:endParaRPr lang="en-US" sz="1600" dirty="0"/>
          </a:p>
        </p:txBody>
      </p:sp>
    </p:spTree>
    <p:extLst>
      <p:ext uri="{BB962C8B-B14F-4D97-AF65-F5344CB8AC3E}">
        <p14:creationId xmlns:p14="http://schemas.microsoft.com/office/powerpoint/2010/main" val="371295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1B5A0-950E-454D-A612-ABE07FEA0945}"/>
              </a:ext>
            </a:extLst>
          </p:cNvPr>
          <p:cNvSpPr>
            <a:spLocks noGrp="1"/>
          </p:cNvSpPr>
          <p:nvPr>
            <p:ph idx="1"/>
          </p:nvPr>
        </p:nvSpPr>
        <p:spPr>
          <a:xfrm>
            <a:off x="1727668" y="1101280"/>
            <a:ext cx="10299232" cy="5385264"/>
          </a:xfrm>
        </p:spPr>
        <p:txBody>
          <a:bodyPr>
            <a:normAutofit/>
          </a:bodyPr>
          <a:lstStyle/>
          <a:p>
            <a:r>
              <a:rPr lang="en-US" dirty="0"/>
              <a:t>Qualitative analysis:</a:t>
            </a:r>
          </a:p>
          <a:p>
            <a:pPr lvl="1"/>
            <a:r>
              <a:rPr lang="en-US" dirty="0"/>
              <a:t>Signature MD, Inc. v. MDVIP, Inc., 2015 U.S. Dist.</a:t>
            </a:r>
            <a:br>
              <a:rPr lang="en-US" dirty="0"/>
            </a:br>
            <a:r>
              <a:rPr lang="en-US" dirty="0"/>
              <a:t>(United States District Court for the Central District of California)</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Online appendix A.2</a:t>
            </a:r>
          </a:p>
        </p:txBody>
      </p:sp>
      <p:sp>
        <p:nvSpPr>
          <p:cNvPr id="3" name="Slide Number Placeholder 2">
            <a:extLst>
              <a:ext uri="{FF2B5EF4-FFF2-40B4-BE49-F238E27FC236}">
                <a16:creationId xmlns:a16="http://schemas.microsoft.com/office/drawing/2014/main" id="{F5BEE08E-ADC3-4474-AD73-EFCFE3EEED5C}"/>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pPr/>
              <a:t>9</a:t>
            </a:fld>
            <a:endParaRPr lang="en-US" dirty="0"/>
          </a:p>
        </p:txBody>
      </p:sp>
      <p:sp>
        <p:nvSpPr>
          <p:cNvPr id="4" name="Title 3">
            <a:extLst>
              <a:ext uri="{FF2B5EF4-FFF2-40B4-BE49-F238E27FC236}">
                <a16:creationId xmlns:a16="http://schemas.microsoft.com/office/drawing/2014/main" id="{FDB6E323-E30D-4E6A-BBE8-A22825D99F4C}"/>
              </a:ext>
            </a:extLst>
          </p:cNvPr>
          <p:cNvSpPr>
            <a:spLocks noGrp="1"/>
          </p:cNvSpPr>
          <p:nvPr>
            <p:ph type="title"/>
          </p:nvPr>
        </p:nvSpPr>
        <p:spPr>
          <a:xfrm>
            <a:off x="1728980" y="29499"/>
            <a:ext cx="10463019" cy="844370"/>
          </a:xfrm>
        </p:spPr>
        <p:txBody>
          <a:bodyPr/>
          <a:lstStyle/>
          <a:p>
            <a:r>
              <a:rPr lang="en-US" u="sng" dirty="0"/>
              <a:t>Application v. Hunter (1998)</a:t>
            </a:r>
            <a:r>
              <a:rPr lang="en-US" dirty="0"/>
              <a:t> – A Strong Precedent</a:t>
            </a:r>
          </a:p>
        </p:txBody>
      </p:sp>
      <p:sp>
        <p:nvSpPr>
          <p:cNvPr id="8" name="Parallelogram 7">
            <a:extLst>
              <a:ext uri="{FF2B5EF4-FFF2-40B4-BE49-F238E27FC236}">
                <a16:creationId xmlns:a16="http://schemas.microsoft.com/office/drawing/2014/main" id="{98CC103E-BB32-495B-915B-A6A6213F5CAA}"/>
              </a:ext>
            </a:extLst>
          </p:cNvPr>
          <p:cNvSpPr/>
          <p:nvPr/>
        </p:nvSpPr>
        <p:spPr>
          <a:xfrm>
            <a:off x="-290352" y="2527119"/>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Overview</a:t>
            </a:r>
          </a:p>
        </p:txBody>
      </p:sp>
      <p:sp>
        <p:nvSpPr>
          <p:cNvPr id="9" name="Parallelogram 8">
            <a:extLst>
              <a:ext uri="{FF2B5EF4-FFF2-40B4-BE49-F238E27FC236}">
                <a16:creationId xmlns:a16="http://schemas.microsoft.com/office/drawing/2014/main" id="{599802C1-71D5-4112-9728-691043AC8408}"/>
              </a:ext>
            </a:extLst>
          </p:cNvPr>
          <p:cNvSpPr/>
          <p:nvPr/>
        </p:nvSpPr>
        <p:spPr>
          <a:xfrm>
            <a:off x="-290352" y="2842408"/>
            <a:ext cx="1655451" cy="320040"/>
          </a:xfrm>
          <a:prstGeom prst="parallelogram">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Setting</a:t>
            </a:r>
          </a:p>
        </p:txBody>
      </p:sp>
      <p:sp>
        <p:nvSpPr>
          <p:cNvPr id="10" name="Parallelogram 9">
            <a:extLst>
              <a:ext uri="{FF2B5EF4-FFF2-40B4-BE49-F238E27FC236}">
                <a16:creationId xmlns:a16="http://schemas.microsoft.com/office/drawing/2014/main" id="{821F88A5-7F49-4186-8618-223D0DCE3670}"/>
              </a:ext>
            </a:extLst>
          </p:cNvPr>
          <p:cNvSpPr/>
          <p:nvPr/>
        </p:nvSpPr>
        <p:spPr>
          <a:xfrm>
            <a:off x="-290352" y="3157697"/>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Design</a:t>
            </a:r>
          </a:p>
        </p:txBody>
      </p:sp>
      <p:sp>
        <p:nvSpPr>
          <p:cNvPr id="11" name="Parallelogram 10">
            <a:extLst>
              <a:ext uri="{FF2B5EF4-FFF2-40B4-BE49-F238E27FC236}">
                <a16:creationId xmlns:a16="http://schemas.microsoft.com/office/drawing/2014/main" id="{26B7CE17-D270-4E34-83B4-003B7C65898D}"/>
              </a:ext>
            </a:extLst>
          </p:cNvPr>
          <p:cNvSpPr/>
          <p:nvPr/>
        </p:nvSpPr>
        <p:spPr>
          <a:xfrm>
            <a:off x="-290352" y="3472986"/>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Results</a:t>
            </a:r>
          </a:p>
        </p:txBody>
      </p:sp>
      <p:sp>
        <p:nvSpPr>
          <p:cNvPr id="12" name="Parallelogram 11">
            <a:extLst>
              <a:ext uri="{FF2B5EF4-FFF2-40B4-BE49-F238E27FC236}">
                <a16:creationId xmlns:a16="http://schemas.microsoft.com/office/drawing/2014/main" id="{6BC4B043-5AD9-4452-9FFC-BD1C3CF7935A}"/>
              </a:ext>
            </a:extLst>
          </p:cNvPr>
          <p:cNvSpPr/>
          <p:nvPr/>
        </p:nvSpPr>
        <p:spPr>
          <a:xfrm>
            <a:off x="-290352" y="3788275"/>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Mechanisms</a:t>
            </a:r>
          </a:p>
        </p:txBody>
      </p:sp>
      <p:sp>
        <p:nvSpPr>
          <p:cNvPr id="7" name="Rectangle 6">
            <a:extLst>
              <a:ext uri="{FF2B5EF4-FFF2-40B4-BE49-F238E27FC236}">
                <a16:creationId xmlns:a16="http://schemas.microsoft.com/office/drawing/2014/main" id="{433AF61B-9CF9-4D88-8C93-9AC8BB55FDB6}"/>
              </a:ext>
            </a:extLst>
          </p:cNvPr>
          <p:cNvSpPr/>
          <p:nvPr/>
        </p:nvSpPr>
        <p:spPr>
          <a:xfrm>
            <a:off x="2240497" y="2721068"/>
            <a:ext cx="9623554" cy="2960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nSpc>
                <a:spcPct val="125000"/>
              </a:lnSpc>
            </a:pPr>
            <a:r>
              <a:rPr lang="en-US" sz="2400" dirty="0">
                <a:solidFill>
                  <a:schemeClr val="tx1"/>
                </a:solidFill>
                <a:latin typeface="Trade Gothic Next" panose="020B0503040303020004" pitchFamily="34" charset="0"/>
              </a:rPr>
              <a:t>When a </a:t>
            </a:r>
            <a:r>
              <a:rPr lang="en-US" sz="2400" dirty="0">
                <a:solidFill>
                  <a:srgbClr val="A80532"/>
                </a:solidFill>
                <a:latin typeface="Trade Gothic Next" panose="020B0503040303020004" pitchFamily="34" charset="0"/>
              </a:rPr>
              <a:t>covenant not to compete contains a choice-of-law provision, well established California choice-of-law principles </a:t>
            </a:r>
            <a:r>
              <a:rPr lang="en-US" sz="2400" dirty="0">
                <a:solidFill>
                  <a:schemeClr val="tx1"/>
                </a:solidFill>
                <a:latin typeface="Trade Gothic Next" panose="020B0503040303020004" pitchFamily="34" charset="0"/>
              </a:rPr>
              <a:t>apply such that California will likely be found to have a materially greater interest in enforcing its strong public policy, as reflected in Section 16600, of maintaining employment mobility. </a:t>
            </a:r>
            <a:r>
              <a:rPr lang="en-US" sz="2400" dirty="0">
                <a:solidFill>
                  <a:srgbClr val="A80532"/>
                </a:solidFill>
                <a:latin typeface="Trade Gothic Next" panose="020B0503040303020004" pitchFamily="34" charset="0"/>
              </a:rPr>
              <a:t>See </a:t>
            </a:r>
            <a:r>
              <a:rPr lang="en-US" sz="2400" u="sng" dirty="0">
                <a:solidFill>
                  <a:srgbClr val="A80532"/>
                </a:solidFill>
                <a:latin typeface="Trade Gothic Next" panose="020B0503040303020004" pitchFamily="34" charset="0"/>
              </a:rPr>
              <a:t>Application Grp. v. Hunter Grp., 61 Cal. App. 4th 881</a:t>
            </a:r>
            <a:r>
              <a:rPr lang="en-US" sz="2400" dirty="0">
                <a:solidFill>
                  <a:srgbClr val="A80532"/>
                </a:solidFill>
                <a:latin typeface="Trade Gothic Next" panose="020B0503040303020004" pitchFamily="34" charset="0"/>
              </a:rPr>
              <a:t>, 896-97, 899-902, 72 Cal. </a:t>
            </a:r>
            <a:r>
              <a:rPr lang="en-US" sz="2400" dirty="0" err="1">
                <a:solidFill>
                  <a:srgbClr val="A80532"/>
                </a:solidFill>
                <a:latin typeface="Trade Gothic Next" panose="020B0503040303020004" pitchFamily="34" charset="0"/>
              </a:rPr>
              <a:t>Rptr</a:t>
            </a:r>
            <a:r>
              <a:rPr lang="en-US" sz="2400" dirty="0">
                <a:solidFill>
                  <a:srgbClr val="A80532"/>
                </a:solidFill>
                <a:latin typeface="Trade Gothic Next" panose="020B0503040303020004" pitchFamily="34" charset="0"/>
              </a:rPr>
              <a:t>. 2d 73 (1998).</a:t>
            </a:r>
          </a:p>
        </p:txBody>
      </p:sp>
      <p:sp>
        <p:nvSpPr>
          <p:cNvPr id="16" name="Parallelogram 15">
            <a:extLst>
              <a:ext uri="{FF2B5EF4-FFF2-40B4-BE49-F238E27FC236}">
                <a16:creationId xmlns:a16="http://schemas.microsoft.com/office/drawing/2014/main" id="{B80BF61B-2898-4455-98A7-C10076C1DE8D}"/>
              </a:ext>
            </a:extLst>
          </p:cNvPr>
          <p:cNvSpPr/>
          <p:nvPr/>
        </p:nvSpPr>
        <p:spPr>
          <a:xfrm>
            <a:off x="-290353" y="4103564"/>
            <a:ext cx="1655451" cy="320040"/>
          </a:xfrm>
          <a:prstGeom prst="parallelogram">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28600"/>
            <a:r>
              <a:rPr lang="en-US" sz="1700" dirty="0">
                <a:latin typeface="Arial Nova Cond" panose="020B0506020202020204" pitchFamily="34" charset="0"/>
              </a:rPr>
              <a:t>Discussion</a:t>
            </a:r>
          </a:p>
        </p:txBody>
      </p:sp>
    </p:spTree>
    <p:extLst>
      <p:ext uri="{BB962C8B-B14F-4D97-AF65-F5344CB8AC3E}">
        <p14:creationId xmlns:p14="http://schemas.microsoft.com/office/powerpoint/2010/main" val="40196768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9587</TotalTime>
  <Words>2906</Words>
  <Application>Microsoft Macintosh PowerPoint</Application>
  <PresentationFormat>Widescreen</PresentationFormat>
  <Paragraphs>478</Paragraphs>
  <Slides>30</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Cambria Math</vt:lpstr>
      <vt:lpstr>Calibri</vt:lpstr>
      <vt:lpstr>Wingdings</vt:lpstr>
      <vt:lpstr>STIX Two Math</vt:lpstr>
      <vt:lpstr>Trade Gothic Next</vt:lpstr>
      <vt:lpstr>Arial Nova Cond</vt:lpstr>
      <vt:lpstr>Arial Nova</vt:lpstr>
      <vt:lpstr>Times New Roman</vt:lpstr>
      <vt:lpstr>Arial</vt:lpstr>
      <vt:lpstr>Roboto Slab SemiBold</vt:lpstr>
      <vt:lpstr>Roboto Slab</vt:lpstr>
      <vt:lpstr>Office Theme</vt:lpstr>
      <vt:lpstr>PowerPoint Presentation</vt:lpstr>
      <vt:lpstr>Research Overview</vt:lpstr>
      <vt:lpstr>Research Overview</vt:lpstr>
      <vt:lpstr>Main Findings</vt:lpstr>
      <vt:lpstr>Noncompete enforcement in California</vt:lpstr>
      <vt:lpstr>Application v. Hunter (1998)</vt:lpstr>
      <vt:lpstr>Application v. Hunter (1998)</vt:lpstr>
      <vt:lpstr>Application v. Hunter (1998) – A Strong Precedent</vt:lpstr>
      <vt:lpstr>Application v. Hunter (1998) – A Strong Precedent</vt:lpstr>
      <vt:lpstr>Application v. Hunter (1998) – A Strong Precedent</vt:lpstr>
      <vt:lpstr>Research Design</vt:lpstr>
      <vt:lpstr>Research Design: Noncompetes Enforceability</vt:lpstr>
      <vt:lpstr>Research Design: Noncompetes Enforceability</vt:lpstr>
      <vt:lpstr>Firms Will Increase Patent Filings</vt:lpstr>
      <vt:lpstr>Result: Firms Increased Patent Filings</vt:lpstr>
      <vt:lpstr>Result: Firm Size Heterogeneity</vt:lpstr>
      <vt:lpstr>Result: Industry Characteristics</vt:lpstr>
      <vt:lpstr>Tests of the Mechanism</vt:lpstr>
      <vt:lpstr>Discussion</vt:lpstr>
      <vt:lpstr>Thank You!</vt:lpstr>
      <vt:lpstr>Main Findings</vt:lpstr>
      <vt:lpstr>Application v. Hunter (1998): Implications</vt:lpstr>
      <vt:lpstr>Appendix: litigation timeline</vt:lpstr>
      <vt:lpstr>Application v. Hunter (1998): Advantages</vt:lpstr>
      <vt:lpstr>Research Design: Noncompetes Enforceability</vt:lpstr>
      <vt:lpstr>Tests of the Mechanism 1–5</vt:lpstr>
      <vt:lpstr>Tests of the Mechanism 1 – Trade Secret</vt:lpstr>
      <vt:lpstr>Tests of the Mechanism 2—5</vt:lpstr>
      <vt:lpstr>Future Studies</vt:lpstr>
      <vt:lpstr>Policy implications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Kang &amp; Lee</dc:title>
  <dc:creator>Hyo Kang</dc:creator>
  <cp:lastModifiedBy>Kang, Hyo</cp:lastModifiedBy>
  <cp:revision>644</cp:revision>
  <cp:lastPrinted>2019-06-22T04:41:25Z</cp:lastPrinted>
  <dcterms:created xsi:type="dcterms:W3CDTF">2018-11-07T22:48:55Z</dcterms:created>
  <dcterms:modified xsi:type="dcterms:W3CDTF">2021-12-11T07:23:32Z</dcterms:modified>
</cp:coreProperties>
</file>